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9" r:id="rId2"/>
    <p:sldId id="269" r:id="rId3"/>
    <p:sldId id="270" r:id="rId4"/>
    <p:sldId id="271" r:id="rId5"/>
    <p:sldId id="272" r:id="rId6"/>
    <p:sldId id="273" r:id="rId7"/>
    <p:sldId id="274" r:id="rId8"/>
    <p:sldId id="275" r:id="rId9"/>
    <p:sldId id="276" r:id="rId10"/>
    <p:sldId id="277" r:id="rId11"/>
    <p:sldId id="278" r:id="rId12"/>
    <p:sldId id="303" r:id="rId13"/>
    <p:sldId id="304" r:id="rId14"/>
    <p:sldId id="305" r:id="rId15"/>
    <p:sldId id="306" r:id="rId16"/>
    <p:sldId id="310" r:id="rId17"/>
    <p:sldId id="311" r:id="rId18"/>
    <p:sldId id="312" r:id="rId19"/>
    <p:sldId id="282" r:id="rId20"/>
    <p:sldId id="284" r:id="rId21"/>
    <p:sldId id="288" r:id="rId22"/>
    <p:sldId id="286" r:id="rId23"/>
    <p:sldId id="289" r:id="rId24"/>
    <p:sldId id="291" r:id="rId25"/>
    <p:sldId id="307" r:id="rId26"/>
    <p:sldId id="308" r:id="rId27"/>
    <p:sldId id="309" r:id="rId28"/>
    <p:sldId id="292" r:id="rId29"/>
    <p:sldId id="296" r:id="rId30"/>
    <p:sldId id="298" r:id="rId31"/>
    <p:sldId id="302"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7/5/2025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829615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7/5/2025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7/5/2025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7/5/2025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7/5/2025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7/5/2025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7/5/2025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7/5/2025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7/5/2025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7/5/2025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DE51-FA84-EB93-30EA-3995F9C801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E68D2D-6A4D-3020-15A7-B4CDB563051B}"/>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2" name="Title 1">
            <a:extLst>
              <a:ext uri="{FF2B5EF4-FFF2-40B4-BE49-F238E27FC236}">
                <a16:creationId xmlns:a16="http://schemas.microsoft.com/office/drawing/2014/main" id="{E34CF3E7-78A3-8A1C-15A9-DF08CDC10DF6}"/>
              </a:ext>
            </a:extLst>
          </p:cNvPr>
          <p:cNvSpPr>
            <a:spLocks noGrp="1"/>
          </p:cNvSpPr>
          <p:nvPr>
            <p:ph type="title"/>
          </p:nvPr>
        </p:nvSpPr>
        <p:spPr/>
        <p:txBody>
          <a:bodyPr/>
          <a:lstStyle/>
          <a:p>
            <a:r>
              <a:rPr lang="en-US" dirty="0"/>
              <a:t>I. </a:t>
            </a:r>
            <a:r>
              <a:rPr lang="en-US" dirty="0" err="1"/>
              <a:t>Đặt</a:t>
            </a:r>
            <a:r>
              <a:rPr lang="en-US" dirty="0"/>
              <a:t> </a:t>
            </a:r>
            <a:r>
              <a:rPr lang="en-US" dirty="0" err="1"/>
              <a:t>vấn</a:t>
            </a:r>
            <a:r>
              <a:rPr lang="en-US" dirty="0"/>
              <a:t> </a:t>
            </a:r>
            <a:r>
              <a:rPr lang="en-US" dirty="0" err="1"/>
              <a:t>đề</a:t>
            </a:r>
            <a:endParaRPr lang="en-US" dirty="0"/>
          </a:p>
        </p:txBody>
      </p:sp>
      <p:sp>
        <p:nvSpPr>
          <p:cNvPr id="7" name="TextBox 6">
            <a:extLst>
              <a:ext uri="{FF2B5EF4-FFF2-40B4-BE49-F238E27FC236}">
                <a16:creationId xmlns:a16="http://schemas.microsoft.com/office/drawing/2014/main" id="{3A91F480-F56E-9E9B-1C22-A68A93EF85BF}"/>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3. </a:t>
            </a:r>
            <a:r>
              <a:rPr lang="en-US" sz="2400" b="1" dirty="0" err="1">
                <a:solidFill>
                  <a:schemeClr val="bg1"/>
                </a:solidFill>
              </a:rPr>
              <a:t>Mục</a:t>
            </a:r>
            <a:r>
              <a:rPr lang="en-US" sz="2400" b="1" dirty="0">
                <a:solidFill>
                  <a:schemeClr val="bg1"/>
                </a:solidFill>
              </a:rPr>
              <a:t> </a:t>
            </a:r>
            <a:r>
              <a:rPr lang="en-US" sz="2400" b="1" dirty="0" err="1">
                <a:solidFill>
                  <a:schemeClr val="bg1"/>
                </a:solidFill>
              </a:rPr>
              <a:t>tiêu</a:t>
            </a:r>
            <a:r>
              <a:rPr lang="en-US" sz="2400" b="1" dirty="0">
                <a:solidFill>
                  <a:schemeClr val="bg1"/>
                </a:solidFill>
              </a:rPr>
              <a:t> </a:t>
            </a:r>
            <a:r>
              <a:rPr lang="en-US" sz="2400" b="1" dirty="0" err="1">
                <a:solidFill>
                  <a:schemeClr val="bg1"/>
                </a:solidFill>
              </a:rPr>
              <a:t>đề</a:t>
            </a:r>
            <a:r>
              <a:rPr lang="en-US" sz="2400" b="1" dirty="0">
                <a:solidFill>
                  <a:schemeClr val="bg1"/>
                </a:solidFill>
              </a:rPr>
              <a:t> </a:t>
            </a:r>
            <a:r>
              <a:rPr lang="en-US" sz="2400" b="1" dirty="0" err="1">
                <a:solidFill>
                  <a:schemeClr val="bg1"/>
                </a:solidFill>
              </a:rPr>
              <a:t>tài</a:t>
            </a:r>
            <a:r>
              <a:rPr lang="en-US" sz="2400" b="1" dirty="0">
                <a:solidFill>
                  <a:schemeClr val="bg1"/>
                </a:solidFill>
              </a:rPr>
              <a:t> &amp; Phạm vi </a:t>
            </a:r>
            <a:r>
              <a:rPr lang="en-US" sz="2400" b="1" dirty="0" err="1">
                <a:solidFill>
                  <a:schemeClr val="bg1"/>
                </a:solidFill>
              </a:rPr>
              <a:t>đề</a:t>
            </a:r>
            <a:r>
              <a:rPr lang="en-US" sz="2400" b="1" dirty="0">
                <a:solidFill>
                  <a:schemeClr val="bg1"/>
                </a:solidFill>
              </a:rPr>
              <a:t> </a:t>
            </a:r>
            <a:r>
              <a:rPr lang="en-US" sz="2400" b="1" dirty="0" err="1">
                <a:solidFill>
                  <a:schemeClr val="bg1"/>
                </a:solidFill>
              </a:rPr>
              <a:t>tài</a:t>
            </a:r>
            <a:endParaRPr lang="en-US" sz="2400" b="1" dirty="0">
              <a:solidFill>
                <a:schemeClr val="bg1"/>
              </a:solidFill>
            </a:endParaRPr>
          </a:p>
        </p:txBody>
      </p:sp>
      <p:sp>
        <p:nvSpPr>
          <p:cNvPr id="3" name="TextBox 2">
            <a:extLst>
              <a:ext uri="{FF2B5EF4-FFF2-40B4-BE49-F238E27FC236}">
                <a16:creationId xmlns:a16="http://schemas.microsoft.com/office/drawing/2014/main" id="{3D16A9BA-418B-F38B-1783-4B0B346EDB5B}"/>
              </a:ext>
            </a:extLst>
          </p:cNvPr>
          <p:cNvSpPr txBox="1"/>
          <p:nvPr/>
        </p:nvSpPr>
        <p:spPr>
          <a:xfrm>
            <a:off x="480494" y="1180830"/>
            <a:ext cx="11021696" cy="4888518"/>
          </a:xfrm>
          <a:prstGeom prst="rect">
            <a:avLst/>
          </a:prstGeom>
          <a:noFill/>
        </p:spPr>
        <p:txBody>
          <a:bodyPr wrap="square" rtlCol="0">
            <a:spAutoFit/>
          </a:bodyPr>
          <a:lstStyle/>
          <a:p>
            <a:pPr algn="just">
              <a:lnSpc>
                <a:spcPct val="150000"/>
              </a:lnSpc>
            </a:pPr>
            <a:r>
              <a:rPr lang="en-US" sz="2400" b="1" dirty="0" err="1">
                <a:latin typeface="Arial (Body)"/>
              </a:rPr>
              <a:t>Mục</a:t>
            </a:r>
            <a:r>
              <a:rPr lang="en-US" sz="2400" b="1" dirty="0">
                <a:latin typeface="Arial (Body)"/>
              </a:rPr>
              <a:t> </a:t>
            </a:r>
            <a:r>
              <a:rPr lang="en-US" sz="2400" b="1" dirty="0" err="1">
                <a:latin typeface="Arial (Body)"/>
              </a:rPr>
              <a:t>tiêu</a:t>
            </a:r>
            <a:endParaRPr lang="en-US" sz="2400" b="1" dirty="0">
              <a:latin typeface="Arial (Body)"/>
            </a:endParaRPr>
          </a:p>
          <a:p>
            <a:pPr marL="285750" indent="-285750" algn="just">
              <a:lnSpc>
                <a:spcPct val="150000"/>
              </a:lnSpc>
              <a:buFont typeface="Arial" panose="020B0604020202020204" pitchFamily="34" charset="0"/>
              <a:buChar char="•"/>
            </a:pPr>
            <a:r>
              <a:rPr kumimoji="0" lang="vi-VN" altLang="ja-JP" sz="1800" b="0" i="0" u="none" strike="noStrike" kern="1200" cap="none" spc="0" normalizeH="0" baseline="0" noProof="0" dirty="0">
                <a:ln>
                  <a:noFill/>
                </a:ln>
                <a:solidFill>
                  <a:prstClr val="black"/>
                </a:solidFill>
                <a:effectLst/>
                <a:uLnTx/>
                <a:uFillTx/>
                <a:latin typeface="Arial (Body)"/>
              </a:rPr>
              <a:t>Tìm hiểu về các hệ thống IoT, các hệ thống quan trắc phóng xạ trên thế giới.</a:t>
            </a:r>
            <a:endParaRPr lang="en-US" sz="2400" b="1" dirty="0">
              <a:latin typeface="Arial (Body)"/>
            </a:endParaRPr>
          </a:p>
          <a:p>
            <a:pPr marL="285750" indent="-285750" algn="just">
              <a:lnSpc>
                <a:spcPct val="150000"/>
              </a:lnSpc>
              <a:buFont typeface="Arial" panose="020B0604020202020204" pitchFamily="34" charset="0"/>
              <a:buChar char="•"/>
            </a:pPr>
            <a:r>
              <a:rPr lang="vi-VN" dirty="0">
                <a:latin typeface="Arial (Body)"/>
              </a:rPr>
              <a:t>Thiết kế một thiết bị cảm biến phóng xạ hoạt động ổn định và chính xác với chi phí thấp. </a:t>
            </a:r>
            <a:endParaRPr lang="en-US" dirty="0">
              <a:latin typeface="Arial (Body)"/>
            </a:endParaRPr>
          </a:p>
          <a:p>
            <a:pPr marL="285750" indent="-285750" algn="just">
              <a:lnSpc>
                <a:spcPct val="150000"/>
              </a:lnSpc>
              <a:buFont typeface="Arial" panose="020B0604020202020204" pitchFamily="34" charset="0"/>
              <a:buChar char="•"/>
            </a:pPr>
            <a:r>
              <a:rPr lang="vi-VN" dirty="0">
                <a:latin typeface="Arial (Body)"/>
              </a:rPr>
              <a:t>Thu thập và xử lý tín hiệu từ cảm biến phóng xạ</a:t>
            </a:r>
            <a:r>
              <a:rPr lang="en-US" dirty="0">
                <a:latin typeface="Arial (Body)"/>
              </a:rPr>
              <a:t> </a:t>
            </a:r>
            <a:r>
              <a:rPr lang="en-US" dirty="0" err="1">
                <a:latin typeface="Arial (Body)"/>
              </a:rPr>
              <a:t>theo</a:t>
            </a:r>
            <a:r>
              <a:rPr lang="en-US" dirty="0">
                <a:latin typeface="Arial (Body)"/>
              </a:rPr>
              <a:t> </a:t>
            </a:r>
            <a:r>
              <a:rPr lang="en-US" dirty="0" err="1">
                <a:latin typeface="Arial (Body)"/>
              </a:rPr>
              <a:t>thời</a:t>
            </a:r>
            <a:r>
              <a:rPr lang="en-US" dirty="0">
                <a:latin typeface="Arial (Body)"/>
              </a:rPr>
              <a:t> </a:t>
            </a:r>
            <a:r>
              <a:rPr lang="en-US" dirty="0" err="1">
                <a:latin typeface="Arial (Body)"/>
              </a:rPr>
              <a:t>gian</a:t>
            </a:r>
            <a:r>
              <a:rPr lang="en-US" dirty="0">
                <a:latin typeface="Arial (Body)"/>
              </a:rPr>
              <a:t> </a:t>
            </a:r>
            <a:r>
              <a:rPr lang="en-US" dirty="0" err="1">
                <a:latin typeface="Arial (Body)"/>
              </a:rPr>
              <a:t>thực</a:t>
            </a:r>
            <a:endParaRPr lang="en-US" dirty="0">
              <a:latin typeface="Arial (Body)"/>
            </a:endParaRPr>
          </a:p>
          <a:p>
            <a:pPr marL="285750" indent="-285750" algn="just">
              <a:lnSpc>
                <a:spcPct val="150000"/>
              </a:lnSpc>
              <a:buFont typeface="Arial" panose="020B0604020202020204" pitchFamily="34" charset="0"/>
              <a:buChar char="•"/>
            </a:pPr>
            <a:r>
              <a:rPr lang="en-US" altLang="ja-JP" dirty="0" err="1">
                <a:latin typeface="Arial (Body)"/>
              </a:rPr>
              <a:t>Có</a:t>
            </a:r>
            <a:r>
              <a:rPr lang="en-US" altLang="ja-JP" dirty="0">
                <a:latin typeface="Arial (Body)"/>
              </a:rPr>
              <a:t> </a:t>
            </a:r>
            <a:r>
              <a:rPr lang="en-US" altLang="ja-JP" dirty="0" err="1">
                <a:latin typeface="Arial (Body)"/>
              </a:rPr>
              <a:t>khả</a:t>
            </a:r>
            <a:r>
              <a:rPr lang="en-US" altLang="ja-JP" dirty="0">
                <a:latin typeface="Arial (Body)"/>
              </a:rPr>
              <a:t> </a:t>
            </a:r>
            <a:r>
              <a:rPr lang="en-US" altLang="ja-JP" dirty="0" err="1">
                <a:latin typeface="Arial (Body)"/>
              </a:rPr>
              <a:t>năng</a:t>
            </a:r>
            <a:r>
              <a:rPr lang="en-US" altLang="ja-JP" dirty="0">
                <a:latin typeface="Arial (Body)"/>
              </a:rPr>
              <a:t> </a:t>
            </a:r>
            <a:r>
              <a:rPr lang="en-US" altLang="ja-JP" dirty="0" err="1">
                <a:latin typeface="Arial (Body)"/>
              </a:rPr>
              <a:t>cảnh</a:t>
            </a:r>
            <a:r>
              <a:rPr lang="en-US" altLang="ja-JP" dirty="0">
                <a:latin typeface="Arial (Body)"/>
              </a:rPr>
              <a:t> </a:t>
            </a:r>
            <a:r>
              <a:rPr lang="en-US" altLang="ja-JP" dirty="0" err="1">
                <a:latin typeface="Arial (Body)"/>
              </a:rPr>
              <a:t>báo</a:t>
            </a:r>
            <a:r>
              <a:rPr lang="en-US" altLang="ja-JP" dirty="0">
                <a:latin typeface="Arial (Body)"/>
              </a:rPr>
              <a:t> </a:t>
            </a:r>
            <a:r>
              <a:rPr lang="en-US" altLang="ja-JP" dirty="0" err="1">
                <a:latin typeface="Arial (Body)"/>
              </a:rPr>
              <a:t>nguy</a:t>
            </a:r>
            <a:r>
              <a:rPr lang="en-US" altLang="ja-JP" dirty="0">
                <a:latin typeface="Arial (Body)"/>
              </a:rPr>
              <a:t> </a:t>
            </a:r>
            <a:r>
              <a:rPr lang="en-US" altLang="ja-JP" dirty="0" err="1">
                <a:latin typeface="Arial (Body)"/>
              </a:rPr>
              <a:t>hiểm</a:t>
            </a:r>
            <a:r>
              <a:rPr lang="en-US" altLang="ja-JP" dirty="0">
                <a:latin typeface="Arial (Body)"/>
              </a:rPr>
              <a:t> </a:t>
            </a:r>
            <a:r>
              <a:rPr lang="en-US" altLang="ja-JP" dirty="0" err="1">
                <a:latin typeface="Arial (Body)"/>
              </a:rPr>
              <a:t>nếu</a:t>
            </a:r>
            <a:r>
              <a:rPr lang="en-US" altLang="ja-JP" dirty="0">
                <a:latin typeface="Arial (Body)"/>
              </a:rPr>
              <a:t> </a:t>
            </a:r>
            <a:r>
              <a:rPr lang="en-US" altLang="ja-JP" dirty="0" err="1">
                <a:latin typeface="Arial (Body)"/>
              </a:rPr>
              <a:t>có</a:t>
            </a:r>
            <a:r>
              <a:rPr lang="en-US" altLang="ja-JP" dirty="0">
                <a:latin typeface="Arial (Body)"/>
              </a:rPr>
              <a:t>, t</a:t>
            </a:r>
            <a:r>
              <a:rPr lang="vi-VN" dirty="0">
                <a:latin typeface="Arial (Body)"/>
              </a:rPr>
              <a:t>ruyền và nhận dữ liệu </a:t>
            </a:r>
            <a:r>
              <a:rPr lang="en-US" dirty="0" err="1">
                <a:latin typeface="Arial (Body)"/>
              </a:rPr>
              <a:t>với</a:t>
            </a:r>
            <a:r>
              <a:rPr lang="vi-VN" dirty="0">
                <a:latin typeface="Arial (Body)"/>
              </a:rPr>
              <a:t> thiết bị truyền thông.  </a:t>
            </a:r>
            <a:endParaRPr lang="en-US" dirty="0">
              <a:latin typeface="Arial (Body)"/>
            </a:endParaRPr>
          </a:p>
          <a:p>
            <a:pPr algn="just">
              <a:lnSpc>
                <a:spcPct val="150000"/>
              </a:lnSpc>
            </a:pPr>
            <a:r>
              <a:rPr lang="en-US" sz="2400" b="1" dirty="0">
                <a:latin typeface="Arial (Body)"/>
              </a:rPr>
              <a:t>Phạm vi</a:t>
            </a:r>
          </a:p>
          <a:p>
            <a:pPr marL="285750" indent="-285750" algn="just">
              <a:lnSpc>
                <a:spcPct val="150000"/>
              </a:lnSpc>
              <a:buFont typeface="Arial" panose="020B0604020202020204" pitchFamily="34" charset="0"/>
              <a:buChar char="•"/>
            </a:pPr>
            <a:r>
              <a:rPr lang="vi-VN" dirty="0">
                <a:latin typeface="Arial (Body)"/>
              </a:rPr>
              <a:t>Thiết kế một thiết bị cảm biến phóng xạ</a:t>
            </a:r>
            <a:r>
              <a:rPr lang="en-US" dirty="0">
                <a:latin typeface="Arial (Body)"/>
              </a:rPr>
              <a:t>, bao </a:t>
            </a:r>
            <a:r>
              <a:rPr lang="en-US" dirty="0" err="1">
                <a:latin typeface="Arial (Body)"/>
              </a:rPr>
              <a:t>gồm</a:t>
            </a:r>
            <a:r>
              <a:rPr lang="en-US" dirty="0">
                <a:latin typeface="Arial (Body)"/>
              </a:rPr>
              <a:t> </a:t>
            </a:r>
            <a:r>
              <a:rPr lang="en-US" dirty="0" err="1">
                <a:latin typeface="Arial (Body)"/>
              </a:rPr>
              <a:t>các</a:t>
            </a:r>
            <a:r>
              <a:rPr lang="en-US" dirty="0">
                <a:latin typeface="Arial (Body)"/>
              </a:rPr>
              <a:t> </a:t>
            </a:r>
            <a:r>
              <a:rPr lang="vi-VN" dirty="0">
                <a:latin typeface="Arial (Body)"/>
              </a:rPr>
              <a:t>cảm biến phóng xạ Geiger-Müller và BPW34, sử dụng vi điều khiển STM32. </a:t>
            </a:r>
            <a:endParaRPr lang="en-US" dirty="0">
              <a:latin typeface="Arial (Body)"/>
            </a:endParaRPr>
          </a:p>
          <a:p>
            <a:pPr marL="285750" indent="-285750" algn="just">
              <a:lnSpc>
                <a:spcPct val="150000"/>
              </a:lnSpc>
              <a:buFont typeface="Arial" panose="020B0604020202020204" pitchFamily="34" charset="0"/>
              <a:buChar char="•"/>
            </a:pPr>
            <a:r>
              <a:rPr lang="en-US" dirty="0" err="1">
                <a:latin typeface="Arial (Body)"/>
              </a:rPr>
              <a:t>Phát</a:t>
            </a:r>
            <a:r>
              <a:rPr lang="en-US" dirty="0">
                <a:latin typeface="Arial (Body)"/>
              </a:rPr>
              <a:t> </a:t>
            </a:r>
            <a:r>
              <a:rPr lang="en-US" dirty="0" err="1">
                <a:latin typeface="Arial (Body)"/>
              </a:rPr>
              <a:t>triển</a:t>
            </a:r>
            <a:r>
              <a:rPr lang="en-US" dirty="0">
                <a:latin typeface="Arial (Body)"/>
              </a:rPr>
              <a:t> firmware </a:t>
            </a:r>
            <a:r>
              <a:rPr lang="en-US" dirty="0" err="1">
                <a:latin typeface="Arial (Body)"/>
              </a:rPr>
              <a:t>cho</a:t>
            </a:r>
            <a:r>
              <a:rPr lang="en-US" dirty="0">
                <a:latin typeface="Arial (Body)"/>
              </a:rPr>
              <a:t> </a:t>
            </a:r>
            <a:r>
              <a:rPr lang="en-US" dirty="0" err="1">
                <a:latin typeface="Arial (Body)"/>
              </a:rPr>
              <a:t>việc</a:t>
            </a:r>
            <a:r>
              <a:rPr lang="en-US" dirty="0">
                <a:latin typeface="Arial (Body)"/>
              </a:rPr>
              <a:t> </a:t>
            </a:r>
            <a:r>
              <a:rPr lang="en-US" dirty="0" err="1">
                <a:latin typeface="Arial (Body)"/>
              </a:rPr>
              <a:t>xử</a:t>
            </a:r>
            <a:r>
              <a:rPr lang="en-US" dirty="0">
                <a:latin typeface="Arial (Body)"/>
              </a:rPr>
              <a:t> </a:t>
            </a:r>
            <a:r>
              <a:rPr lang="en-US" dirty="0" err="1">
                <a:latin typeface="Arial (Body)"/>
              </a:rPr>
              <a:t>lý</a:t>
            </a:r>
            <a:r>
              <a:rPr lang="en-US" dirty="0">
                <a:latin typeface="Arial (Body)"/>
              </a:rPr>
              <a:t> </a:t>
            </a:r>
            <a:r>
              <a:rPr lang="en-US" dirty="0" err="1">
                <a:latin typeface="Arial (Body)"/>
              </a:rPr>
              <a:t>dữ</a:t>
            </a:r>
            <a:r>
              <a:rPr lang="en-US" dirty="0">
                <a:latin typeface="Arial (Body)"/>
              </a:rPr>
              <a:t> </a:t>
            </a:r>
            <a:r>
              <a:rPr lang="en-US" dirty="0" err="1">
                <a:latin typeface="Arial (Body)"/>
              </a:rPr>
              <a:t>dữ</a:t>
            </a:r>
            <a:r>
              <a:rPr lang="en-US" dirty="0">
                <a:latin typeface="Arial (Body)"/>
              </a:rPr>
              <a:t> </a:t>
            </a:r>
            <a:r>
              <a:rPr lang="en-US" dirty="0" err="1">
                <a:latin typeface="Arial (Body)"/>
              </a:rPr>
              <a:t>liệu</a:t>
            </a:r>
            <a:r>
              <a:rPr lang="en-US" dirty="0">
                <a:latin typeface="Arial (Body)"/>
              </a:rPr>
              <a:t>, </a:t>
            </a:r>
            <a:r>
              <a:rPr lang="vi-VN" dirty="0">
                <a:latin typeface="Arial (Body)"/>
              </a:rPr>
              <a:t>truyền</a:t>
            </a:r>
            <a:r>
              <a:rPr lang="en-US" dirty="0">
                <a:latin typeface="Arial (Body)"/>
              </a:rPr>
              <a:t> </a:t>
            </a:r>
            <a:r>
              <a:rPr lang="en-US" dirty="0" err="1">
                <a:latin typeface="Arial (Body)"/>
              </a:rPr>
              <a:t>dữ</a:t>
            </a:r>
            <a:r>
              <a:rPr lang="en-US" dirty="0">
                <a:latin typeface="Arial (Body)"/>
              </a:rPr>
              <a:t> </a:t>
            </a:r>
            <a:r>
              <a:rPr lang="en-US" dirty="0" err="1">
                <a:latin typeface="Arial (Body)"/>
              </a:rPr>
              <a:t>liệu</a:t>
            </a:r>
            <a:r>
              <a:rPr lang="vi-VN" dirty="0">
                <a:latin typeface="Arial (Body)"/>
              </a:rPr>
              <a:t> và nhận </a:t>
            </a:r>
            <a:r>
              <a:rPr lang="en-US" dirty="0" err="1">
                <a:latin typeface="Arial (Body)"/>
              </a:rPr>
              <a:t>lệnh</a:t>
            </a:r>
            <a:r>
              <a:rPr lang="en-US" dirty="0">
                <a:latin typeface="Arial (Body)"/>
              </a:rPr>
              <a:t> </a:t>
            </a:r>
            <a:r>
              <a:rPr lang="en-US" dirty="0" err="1">
                <a:latin typeface="Arial (Body)"/>
              </a:rPr>
              <a:t>điều</a:t>
            </a:r>
            <a:r>
              <a:rPr lang="en-US" dirty="0">
                <a:latin typeface="Arial (Body)"/>
              </a:rPr>
              <a:t> </a:t>
            </a:r>
            <a:r>
              <a:rPr lang="en-US" dirty="0" err="1">
                <a:latin typeface="Arial (Body)"/>
              </a:rPr>
              <a:t>khiển</a:t>
            </a:r>
            <a:r>
              <a:rPr lang="vi-VN" dirty="0">
                <a:latin typeface="Arial (Body)"/>
              </a:rPr>
              <a:t> qua UART </a:t>
            </a:r>
            <a:r>
              <a:rPr lang="en-US" dirty="0" err="1">
                <a:latin typeface="Arial (Body)"/>
              </a:rPr>
              <a:t>từ</a:t>
            </a:r>
            <a:r>
              <a:rPr lang="vi-VN" dirty="0">
                <a:latin typeface="Arial (Body)"/>
              </a:rPr>
              <a:t> thiết bị truyền thông. </a:t>
            </a:r>
            <a:endParaRPr lang="en-US" dirty="0">
              <a:latin typeface="Arial (Body)"/>
            </a:endParaRPr>
          </a:p>
          <a:p>
            <a:pPr marL="285750" indent="-285750" algn="just">
              <a:lnSpc>
                <a:spcPct val="150000"/>
              </a:lnSpc>
              <a:buFont typeface="Arial" panose="020B0604020202020204" pitchFamily="34" charset="0"/>
              <a:buChar char="•"/>
            </a:pPr>
            <a:r>
              <a:rPr lang="vi-VN" dirty="0">
                <a:latin typeface="Arial (Body)"/>
              </a:rPr>
              <a:t>Tích hợp hệ thống cảnh báo bằng LED khi mức phóng xạ vượt ngưỡng.</a:t>
            </a:r>
            <a:endParaRPr lang="en-US" dirty="0">
              <a:latin typeface="Arial (Body)"/>
            </a:endParaRPr>
          </a:p>
        </p:txBody>
      </p:sp>
    </p:spTree>
    <p:extLst>
      <p:ext uri="{BB962C8B-B14F-4D97-AF65-F5344CB8AC3E}">
        <p14:creationId xmlns:p14="http://schemas.microsoft.com/office/powerpoint/2010/main" val="114780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7850E-7064-0A6F-0381-5B553FD1CA7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665AB0-8F2D-47EA-EC60-A48CC15200DF}"/>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6" name="Content Placeholder 2">
            <a:extLst>
              <a:ext uri="{FF2B5EF4-FFF2-40B4-BE49-F238E27FC236}">
                <a16:creationId xmlns:a16="http://schemas.microsoft.com/office/drawing/2014/main" id="{2D14545D-D24C-16E6-2DA1-300D974E7249}"/>
              </a:ext>
            </a:extLst>
          </p:cNvPr>
          <p:cNvSpPr txBox="1">
            <a:spLocks/>
          </p:cNvSpPr>
          <p:nvPr/>
        </p:nvSpPr>
        <p:spPr>
          <a:xfrm>
            <a:off x="4790250" y="2658161"/>
            <a:ext cx="7032459" cy="1342397"/>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dirty="0">
                <a:latin typeface="Arial" panose="020B0604020202020204" pitchFamily="34" charset="0"/>
                <a:cs typeface="Arial" panose="020B0604020202020204" pitchFamily="34" charset="0"/>
              </a:rPr>
              <a:t>II. </a:t>
            </a:r>
            <a:r>
              <a:rPr lang="en-US" sz="4800" dirty="0" err="1">
                <a:latin typeface="Arial" panose="020B0604020202020204" pitchFamily="34" charset="0"/>
                <a:cs typeface="Arial" panose="020B0604020202020204" pitchFamily="34" charset="0"/>
              </a:rPr>
              <a:t>Phân</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tích</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và</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thiết</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kế</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hệ</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thống</a:t>
            </a:r>
            <a:endParaRPr lang="en-US"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967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DE51-FA84-EB93-30EA-3995F9C801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E68D2D-6A4D-3020-15A7-B4CDB563051B}"/>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2" name="Title 1">
            <a:extLst>
              <a:ext uri="{FF2B5EF4-FFF2-40B4-BE49-F238E27FC236}">
                <a16:creationId xmlns:a16="http://schemas.microsoft.com/office/drawing/2014/main" id="{E34CF3E7-78A3-8A1C-15A9-DF08CDC10DF6}"/>
              </a:ext>
            </a:extLst>
          </p:cNvPr>
          <p:cNvSpPr>
            <a:spLocks noGrp="1"/>
          </p:cNvSpPr>
          <p:nvPr>
            <p:ph type="title"/>
          </p:nvPr>
        </p:nvSpPr>
        <p:spPr/>
        <p:txBody>
          <a:bodyPr>
            <a:normAutofit fontScale="90000"/>
          </a:bodyPr>
          <a:lstStyle/>
          <a:p>
            <a:pPr marL="0" indent="0">
              <a:buNone/>
            </a:pPr>
            <a:r>
              <a:rPr lang="en-US" sz="2800" dirty="0">
                <a:latin typeface="Arial" panose="020B0604020202020204" pitchFamily="34" charset="0"/>
                <a:cs typeface="Arial" panose="020B0604020202020204" pitchFamily="34" charset="0"/>
              </a:rPr>
              <a:t>II.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A91F480-F56E-9E9B-1C22-A68A93EF85BF}"/>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1. </a:t>
            </a:r>
            <a:r>
              <a:rPr lang="en-US" sz="2400" b="1" dirty="0" err="1">
                <a:solidFill>
                  <a:schemeClr val="bg1"/>
                </a:solidFill>
              </a:rPr>
              <a:t>Phân</a:t>
            </a:r>
            <a:r>
              <a:rPr lang="en-US" sz="2400" b="1" dirty="0">
                <a:solidFill>
                  <a:schemeClr val="bg1"/>
                </a:solidFill>
              </a:rPr>
              <a:t> </a:t>
            </a:r>
            <a:r>
              <a:rPr lang="en-US" sz="2400" b="1" dirty="0" err="1">
                <a:solidFill>
                  <a:schemeClr val="bg1"/>
                </a:solidFill>
              </a:rPr>
              <a:t>tích</a:t>
            </a:r>
            <a:r>
              <a:rPr lang="en-US" sz="2400" b="1" dirty="0">
                <a:solidFill>
                  <a:schemeClr val="bg1"/>
                </a:solidFill>
              </a:rPr>
              <a:t> </a:t>
            </a:r>
            <a:r>
              <a:rPr lang="en-US" sz="2400" b="1" dirty="0" err="1">
                <a:solidFill>
                  <a:schemeClr val="bg1"/>
                </a:solidFill>
              </a:rPr>
              <a:t>hệ</a:t>
            </a:r>
            <a:r>
              <a:rPr lang="en-US" sz="2400" b="1" dirty="0">
                <a:solidFill>
                  <a:schemeClr val="bg1"/>
                </a:solidFill>
              </a:rPr>
              <a:t> </a:t>
            </a:r>
            <a:r>
              <a:rPr lang="en-US" sz="2400" b="1" dirty="0" err="1">
                <a:solidFill>
                  <a:schemeClr val="bg1"/>
                </a:solidFill>
              </a:rPr>
              <a:t>thống</a:t>
            </a:r>
            <a:endParaRPr lang="en-US" sz="2400" b="1" dirty="0">
              <a:solidFill>
                <a:schemeClr val="bg1"/>
              </a:solidFill>
            </a:endParaRPr>
          </a:p>
        </p:txBody>
      </p:sp>
      <p:sp>
        <p:nvSpPr>
          <p:cNvPr id="3" name="TextBox 2">
            <a:extLst>
              <a:ext uri="{FF2B5EF4-FFF2-40B4-BE49-F238E27FC236}">
                <a16:creationId xmlns:a16="http://schemas.microsoft.com/office/drawing/2014/main" id="{3D16A9BA-418B-F38B-1783-4B0B346EDB5B}"/>
              </a:ext>
            </a:extLst>
          </p:cNvPr>
          <p:cNvSpPr txBox="1"/>
          <p:nvPr/>
        </p:nvSpPr>
        <p:spPr>
          <a:xfrm>
            <a:off x="413116" y="1168832"/>
            <a:ext cx="11440147" cy="3826689"/>
          </a:xfrm>
          <a:prstGeom prst="rect">
            <a:avLst/>
          </a:prstGeom>
          <a:noFill/>
        </p:spPr>
        <p:txBody>
          <a:bodyPr wrap="square" rtlCol="0">
            <a:spAutoFit/>
          </a:bodyPr>
          <a:lstStyle/>
          <a:p>
            <a:pPr>
              <a:lnSpc>
                <a:spcPct val="150000"/>
              </a:lnSpc>
            </a:pPr>
            <a:r>
              <a:rPr lang="en-US" sz="2000" b="1" dirty="0" err="1">
                <a:latin typeface="Arial (Body)"/>
              </a:rPr>
              <a:t>Yêu</a:t>
            </a:r>
            <a:r>
              <a:rPr lang="en-US" sz="2000" b="1" dirty="0">
                <a:latin typeface="Arial (Body)"/>
              </a:rPr>
              <a:t> </a:t>
            </a:r>
            <a:r>
              <a:rPr lang="en-US" sz="2000" b="1" dirty="0" err="1">
                <a:latin typeface="Arial (Body)"/>
              </a:rPr>
              <a:t>cầu</a:t>
            </a:r>
            <a:r>
              <a:rPr lang="en-US" sz="2000" b="1" dirty="0">
                <a:latin typeface="Arial (Body)"/>
              </a:rPr>
              <a:t> </a:t>
            </a:r>
            <a:r>
              <a:rPr lang="en-US" sz="2000" b="1" dirty="0" err="1">
                <a:latin typeface="Arial (Body)"/>
              </a:rPr>
              <a:t>chức</a:t>
            </a:r>
            <a:r>
              <a:rPr lang="en-US" sz="2000" b="1" dirty="0">
                <a:latin typeface="Arial (Body)"/>
              </a:rPr>
              <a:t> </a:t>
            </a:r>
            <a:r>
              <a:rPr lang="en-US" sz="2000" b="1" dirty="0" err="1">
                <a:latin typeface="Arial (Body)"/>
              </a:rPr>
              <a:t>năng</a:t>
            </a:r>
            <a:endParaRPr lang="en-US" sz="2000" b="1" dirty="0">
              <a:latin typeface="Arial (Body)"/>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Phát hiện phóng xạ</a:t>
            </a:r>
            <a:r>
              <a:rPr lang="ja-JP" altLang="ja-JP" dirty="0">
                <a:latin typeface="Arial" panose="020B0604020202020204" pitchFamily="34" charset="0"/>
              </a:rPr>
              <a:t>: Hệ thống </a:t>
            </a:r>
            <a:r>
              <a:rPr lang="en-US" altLang="ja-JP" dirty="0" err="1">
                <a:latin typeface="Arial" panose="020B0604020202020204" pitchFamily="34" charset="0"/>
              </a:rPr>
              <a:t>có</a:t>
            </a:r>
            <a:r>
              <a:rPr lang="en-US" altLang="ja-JP" dirty="0">
                <a:latin typeface="Arial" panose="020B0604020202020204" pitchFamily="34" charset="0"/>
              </a:rPr>
              <a:t> </a:t>
            </a:r>
            <a:r>
              <a:rPr lang="en-US" altLang="ja-JP" dirty="0" err="1">
                <a:latin typeface="Arial" panose="020B0604020202020204" pitchFamily="34" charset="0"/>
              </a:rPr>
              <a:t>thể</a:t>
            </a:r>
            <a:r>
              <a:rPr lang="en-US" altLang="ja-JP" dirty="0">
                <a:latin typeface="Arial" panose="020B0604020202020204" pitchFamily="34" charset="0"/>
              </a:rPr>
              <a:t> </a:t>
            </a:r>
            <a:r>
              <a:rPr lang="ja-JP" altLang="ja-JP" dirty="0">
                <a:latin typeface="Arial" panose="020B0604020202020204" pitchFamily="34" charset="0"/>
              </a:rPr>
              <a:t>phát hiện bức xạ gamma liều thấp, kể cả khi bị che chắn bởi vật liệu như chì hoặc thép.</a:t>
            </a:r>
            <a:endParaRPr lang="en-US" altLang="ja-JP" dirty="0">
              <a:latin typeface="Arial" panose="020B0604020202020204" pitchFamily="34"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Xử lý tín hiệu</a:t>
            </a:r>
            <a:r>
              <a:rPr lang="ja-JP" altLang="ja-JP" dirty="0">
                <a:latin typeface="Arial" panose="020B0604020202020204" pitchFamily="34" charset="0"/>
              </a:rPr>
              <a:t>: Khuếch đại tín hiệu từ mV lên vài V, lọc nhiễu và xử lý rung động để đảm bảo độ nhạy và độ chính xác cao</a:t>
            </a:r>
            <a:r>
              <a:rPr lang="en-US" altLang="ja-JP" dirty="0">
                <a:latin typeface="Arial" panose="020B0604020202020204" pitchFamily="34" charset="0"/>
              </a:rPr>
              <a:t>, b</a:t>
            </a:r>
            <a:r>
              <a:rPr lang="ja-JP" altLang="ja-JP" dirty="0">
                <a:latin typeface="Arial" panose="020B0604020202020204" pitchFamily="34" charset="0"/>
              </a:rPr>
              <a:t>ộ vi điều khiển đếm xung chính xác, chuyển đổi sang đơn vị chuẩn như CPM và µSv/h.</a:t>
            </a:r>
            <a:endParaRPr lang="en-US" altLang="ja-JP" dirty="0">
              <a:latin typeface="Arial" panose="020B0604020202020204" pitchFamily="34"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Truyền</a:t>
            </a:r>
            <a:r>
              <a:rPr lang="en-US" altLang="ja-JP" b="1" dirty="0">
                <a:latin typeface="Arial" panose="020B0604020202020204" pitchFamily="34" charset="0"/>
              </a:rPr>
              <a:t> </a:t>
            </a:r>
            <a:r>
              <a:rPr lang="en-US" altLang="ja-JP" b="1" dirty="0" err="1">
                <a:latin typeface="Arial" panose="020B0604020202020204" pitchFamily="34" charset="0"/>
              </a:rPr>
              <a:t>nhận</a:t>
            </a:r>
            <a:r>
              <a:rPr lang="ja-JP" altLang="ja-JP" b="1" dirty="0">
                <a:latin typeface="Arial" panose="020B0604020202020204" pitchFamily="34" charset="0"/>
              </a:rPr>
              <a:t> dữ liệu</a:t>
            </a:r>
            <a:r>
              <a:rPr lang="ja-JP" altLang="ja-JP" dirty="0">
                <a:latin typeface="Arial" panose="020B0604020202020204" pitchFamily="34" charset="0"/>
              </a:rPr>
              <a:t>: Gửi dữ liệu đo về node trung tâm theo thời gian thực với độ trễ thấp</a:t>
            </a:r>
            <a:r>
              <a:rPr lang="en-US" altLang="ja-JP" dirty="0">
                <a:latin typeface="Arial" panose="020B0604020202020204" pitchFamily="34" charset="0"/>
              </a:rPr>
              <a:t>, </a:t>
            </a:r>
            <a:r>
              <a:rPr lang="en-US" altLang="ja-JP" dirty="0" err="1">
                <a:latin typeface="Arial" panose="020B0604020202020204" pitchFamily="34" charset="0"/>
              </a:rPr>
              <a:t>đồng</a:t>
            </a:r>
            <a:r>
              <a:rPr lang="en-US" altLang="ja-JP" dirty="0">
                <a:latin typeface="Arial" panose="020B0604020202020204" pitchFamily="34" charset="0"/>
              </a:rPr>
              <a:t> </a:t>
            </a:r>
            <a:r>
              <a:rPr lang="en-US" altLang="ja-JP" dirty="0" err="1">
                <a:latin typeface="Arial" panose="020B0604020202020204" pitchFamily="34" charset="0"/>
              </a:rPr>
              <a:t>thời</a:t>
            </a:r>
            <a:r>
              <a:rPr lang="en-US" altLang="ja-JP" dirty="0">
                <a:latin typeface="Arial" panose="020B0604020202020204" pitchFamily="34" charset="0"/>
              </a:rPr>
              <a:t> </a:t>
            </a:r>
            <a:r>
              <a:rPr lang="en-US" altLang="ja-JP" dirty="0" err="1">
                <a:latin typeface="Arial" panose="020B0604020202020204" pitchFamily="34" charset="0"/>
              </a:rPr>
              <a:t>có</a:t>
            </a:r>
            <a:r>
              <a:rPr lang="en-US" altLang="ja-JP" dirty="0">
                <a:latin typeface="Arial" panose="020B0604020202020204" pitchFamily="34" charset="0"/>
              </a:rPr>
              <a:t> </a:t>
            </a:r>
            <a:r>
              <a:rPr lang="en-US" altLang="ja-JP" dirty="0" err="1">
                <a:latin typeface="Arial" panose="020B0604020202020204" pitchFamily="34" charset="0"/>
              </a:rPr>
              <a:t>khả</a:t>
            </a:r>
            <a:r>
              <a:rPr lang="en-US" altLang="ja-JP" dirty="0">
                <a:latin typeface="Arial" panose="020B0604020202020204" pitchFamily="34" charset="0"/>
              </a:rPr>
              <a:t> </a:t>
            </a:r>
            <a:r>
              <a:rPr lang="en-US" altLang="ja-JP" dirty="0" err="1">
                <a:latin typeface="Arial" panose="020B0604020202020204" pitchFamily="34" charset="0"/>
              </a:rPr>
              <a:t>năng</a:t>
            </a:r>
            <a:r>
              <a:rPr lang="en-US" altLang="ja-JP" dirty="0">
                <a:latin typeface="Arial" panose="020B0604020202020204" pitchFamily="34" charset="0"/>
              </a:rPr>
              <a:t> </a:t>
            </a:r>
            <a:r>
              <a:rPr lang="en-US" altLang="ja-JP" dirty="0" err="1">
                <a:latin typeface="Arial" panose="020B0604020202020204" pitchFamily="34" charset="0"/>
              </a:rPr>
              <a:t>nhận</a:t>
            </a:r>
            <a:r>
              <a:rPr lang="en-US" altLang="ja-JP" dirty="0">
                <a:latin typeface="Arial" panose="020B0604020202020204" pitchFamily="34" charset="0"/>
              </a:rPr>
              <a:t> </a:t>
            </a:r>
            <a:r>
              <a:rPr lang="en-US" altLang="ja-JP" dirty="0" err="1">
                <a:latin typeface="Arial" panose="020B0604020202020204" pitchFamily="34" charset="0"/>
              </a:rPr>
              <a:t>tín</a:t>
            </a:r>
            <a:r>
              <a:rPr lang="en-US" altLang="ja-JP" dirty="0">
                <a:latin typeface="Arial" panose="020B0604020202020204" pitchFamily="34" charset="0"/>
              </a:rPr>
              <a:t> </a:t>
            </a:r>
            <a:r>
              <a:rPr lang="en-US" altLang="ja-JP" dirty="0" err="1">
                <a:latin typeface="Arial" panose="020B0604020202020204" pitchFamily="34" charset="0"/>
              </a:rPr>
              <a:t>hiệu</a:t>
            </a:r>
            <a:r>
              <a:rPr lang="en-US" altLang="ja-JP" dirty="0">
                <a:latin typeface="Arial" panose="020B0604020202020204" pitchFamily="34" charset="0"/>
              </a:rPr>
              <a:t> </a:t>
            </a:r>
            <a:r>
              <a:rPr lang="en-US" altLang="ja-JP" dirty="0" err="1">
                <a:latin typeface="Arial" panose="020B0604020202020204" pitchFamily="34" charset="0"/>
              </a:rPr>
              <a:t>điều</a:t>
            </a:r>
            <a:r>
              <a:rPr lang="en-US" altLang="ja-JP" dirty="0">
                <a:latin typeface="Arial" panose="020B0604020202020204" pitchFamily="34" charset="0"/>
              </a:rPr>
              <a:t> </a:t>
            </a:r>
            <a:r>
              <a:rPr lang="en-US" altLang="ja-JP" dirty="0" err="1">
                <a:latin typeface="Arial" panose="020B0604020202020204" pitchFamily="34" charset="0"/>
              </a:rPr>
              <a:t>khiển</a:t>
            </a:r>
            <a:r>
              <a:rPr lang="en-US" altLang="ja-JP" dirty="0">
                <a:latin typeface="Arial" panose="020B0604020202020204" pitchFamily="34" charset="0"/>
              </a:rPr>
              <a:t> </a:t>
            </a:r>
            <a:r>
              <a:rPr lang="en-US" altLang="ja-JP" dirty="0" err="1">
                <a:latin typeface="Arial" panose="020B0604020202020204" pitchFamily="34" charset="0"/>
              </a:rPr>
              <a:t>từ</a:t>
            </a:r>
            <a:r>
              <a:rPr lang="en-US" altLang="ja-JP" dirty="0">
                <a:latin typeface="Arial" panose="020B0604020202020204" pitchFamily="34" charset="0"/>
              </a:rPr>
              <a:t> </a:t>
            </a:r>
            <a:r>
              <a:rPr lang="en-US" altLang="ja-JP" dirty="0" err="1">
                <a:latin typeface="Arial" panose="020B0604020202020204" pitchFamily="34" charset="0"/>
              </a:rPr>
              <a:t>người</a:t>
            </a:r>
            <a:r>
              <a:rPr lang="en-US" altLang="ja-JP" dirty="0">
                <a:latin typeface="Arial" panose="020B0604020202020204" pitchFamily="34" charset="0"/>
              </a:rPr>
              <a:t> </a:t>
            </a:r>
            <a:r>
              <a:rPr lang="en-US" altLang="ja-JP" dirty="0" err="1">
                <a:latin typeface="Arial" panose="020B0604020202020204" pitchFamily="34" charset="0"/>
              </a:rPr>
              <a:t>dùng</a:t>
            </a:r>
            <a:r>
              <a:rPr lang="en-US" altLang="ja-JP" dirty="0">
                <a:latin typeface="Arial" panose="020B0604020202020204" pitchFamily="34" charset="0"/>
              </a:rPr>
              <a:t>.</a:t>
            </a: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Cảnh báo an toàn</a:t>
            </a:r>
            <a:r>
              <a:rPr lang="en-US" altLang="ja-JP" b="1" dirty="0">
                <a:latin typeface="Arial" panose="020B0604020202020204" pitchFamily="34" charset="0"/>
              </a:rPr>
              <a:t> </a:t>
            </a:r>
            <a:r>
              <a:rPr lang="en-US" altLang="ja-JP" b="1" dirty="0" err="1">
                <a:latin typeface="Arial" panose="020B0604020202020204" pitchFamily="34" charset="0"/>
              </a:rPr>
              <a:t>và</a:t>
            </a:r>
            <a:r>
              <a:rPr lang="en-US" altLang="ja-JP" b="1" dirty="0">
                <a:latin typeface="Arial" panose="020B0604020202020204" pitchFamily="34" charset="0"/>
              </a:rPr>
              <a:t> </a:t>
            </a:r>
            <a:r>
              <a:rPr lang="en-US" altLang="ja-JP" b="1" dirty="0" err="1">
                <a:latin typeface="Arial" panose="020B0604020202020204" pitchFamily="34" charset="0"/>
              </a:rPr>
              <a:t>hiệu</a:t>
            </a:r>
            <a:r>
              <a:rPr lang="en-US" altLang="ja-JP" b="1" dirty="0">
                <a:latin typeface="Arial" panose="020B0604020202020204" pitchFamily="34" charset="0"/>
              </a:rPr>
              <a:t> </a:t>
            </a:r>
            <a:r>
              <a:rPr lang="en-US" altLang="ja-JP" b="1" dirty="0" err="1">
                <a:latin typeface="Arial" panose="020B0604020202020204" pitchFamily="34" charset="0"/>
              </a:rPr>
              <a:t>chuẩn</a:t>
            </a:r>
            <a:r>
              <a:rPr lang="en-US" altLang="ja-JP" b="1" dirty="0">
                <a:latin typeface="Arial" panose="020B0604020202020204" pitchFamily="34" charset="0"/>
              </a:rPr>
              <a:t> </a:t>
            </a:r>
            <a:r>
              <a:rPr lang="en-US" altLang="ja-JP" b="1" dirty="0" err="1">
                <a:latin typeface="Arial" panose="020B0604020202020204" pitchFamily="34" charset="0"/>
              </a:rPr>
              <a:t>tự</a:t>
            </a:r>
            <a:r>
              <a:rPr lang="en-US" altLang="ja-JP" b="1" dirty="0">
                <a:latin typeface="Arial" panose="020B0604020202020204" pitchFamily="34" charset="0"/>
              </a:rPr>
              <a:t> </a:t>
            </a:r>
            <a:r>
              <a:rPr lang="en-US" altLang="ja-JP" b="1" dirty="0" err="1">
                <a:latin typeface="Arial" panose="020B0604020202020204" pitchFamily="34" charset="0"/>
              </a:rPr>
              <a:t>động</a:t>
            </a:r>
            <a:r>
              <a:rPr lang="ja-JP" altLang="ja-JP" dirty="0">
                <a:latin typeface="Arial" panose="020B0604020202020204" pitchFamily="34" charset="0"/>
              </a:rPr>
              <a:t>: Cảnh báo bằng LED khi mức phóng xạ vượt ngưỡng</a:t>
            </a:r>
            <a:r>
              <a:rPr lang="en-US" altLang="ja-JP" dirty="0">
                <a:latin typeface="Arial" panose="020B0604020202020204" pitchFamily="34" charset="0"/>
              </a:rPr>
              <a:t>, h</a:t>
            </a:r>
            <a:r>
              <a:rPr lang="ja-JP" altLang="ja-JP" dirty="0">
                <a:latin typeface="Arial" panose="020B0604020202020204" pitchFamily="34" charset="0"/>
              </a:rPr>
              <a:t>ỗ trợ kiểm tra định kỳ và tự điều chỉnh các tham số đo theo môi trường hoạt động</a:t>
            </a:r>
            <a:r>
              <a:rPr lang="en-US" altLang="ja-JP" dirty="0">
                <a:latin typeface="Arial" panose="020B0604020202020204" pitchFamily="34" charset="0"/>
              </a:rPr>
              <a:t>.</a:t>
            </a:r>
            <a:endParaRPr lang="en-US" altLang="ja-JP" b="1" dirty="0">
              <a:latin typeface="Arial (Body)"/>
            </a:endParaRPr>
          </a:p>
        </p:txBody>
      </p:sp>
    </p:spTree>
    <p:extLst>
      <p:ext uri="{BB962C8B-B14F-4D97-AF65-F5344CB8AC3E}">
        <p14:creationId xmlns:p14="http://schemas.microsoft.com/office/powerpoint/2010/main" val="318724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58A0B-B02E-9D85-99DD-3BF8519A0D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9A602C-D52F-01E7-FC3B-2EFAD7211484}"/>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2" name="Title 1">
            <a:extLst>
              <a:ext uri="{FF2B5EF4-FFF2-40B4-BE49-F238E27FC236}">
                <a16:creationId xmlns:a16="http://schemas.microsoft.com/office/drawing/2014/main" id="{D53DDA7A-ABF0-7306-5545-33D5D3C380CA}"/>
              </a:ext>
            </a:extLst>
          </p:cNvPr>
          <p:cNvSpPr>
            <a:spLocks noGrp="1"/>
          </p:cNvSpPr>
          <p:nvPr>
            <p:ph type="title"/>
          </p:nvPr>
        </p:nvSpPr>
        <p:spPr/>
        <p:txBody>
          <a:bodyPr>
            <a:normAutofit fontScale="90000"/>
          </a:bodyPr>
          <a:lstStyle/>
          <a:p>
            <a:pPr marL="0" indent="0">
              <a:buNone/>
            </a:pPr>
            <a:r>
              <a:rPr lang="en-US" sz="2800" dirty="0">
                <a:latin typeface="Arial" panose="020B0604020202020204" pitchFamily="34" charset="0"/>
                <a:cs typeface="Arial" panose="020B0604020202020204" pitchFamily="34" charset="0"/>
              </a:rPr>
              <a:t>II.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EA8C53C-7BA5-F500-96EA-A1E24C18C102}"/>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1. </a:t>
            </a:r>
            <a:r>
              <a:rPr lang="en-US" sz="2400" b="1" dirty="0" err="1">
                <a:solidFill>
                  <a:schemeClr val="bg1"/>
                </a:solidFill>
              </a:rPr>
              <a:t>Phân</a:t>
            </a:r>
            <a:r>
              <a:rPr lang="en-US" sz="2400" b="1" dirty="0">
                <a:solidFill>
                  <a:schemeClr val="bg1"/>
                </a:solidFill>
              </a:rPr>
              <a:t> </a:t>
            </a:r>
            <a:r>
              <a:rPr lang="en-US" sz="2400" b="1" dirty="0" err="1">
                <a:solidFill>
                  <a:schemeClr val="bg1"/>
                </a:solidFill>
              </a:rPr>
              <a:t>tích</a:t>
            </a:r>
            <a:r>
              <a:rPr lang="en-US" sz="2400" b="1" dirty="0">
                <a:solidFill>
                  <a:schemeClr val="bg1"/>
                </a:solidFill>
              </a:rPr>
              <a:t> </a:t>
            </a:r>
            <a:r>
              <a:rPr lang="en-US" sz="2400" b="1" dirty="0" err="1">
                <a:solidFill>
                  <a:schemeClr val="bg1"/>
                </a:solidFill>
              </a:rPr>
              <a:t>hệ</a:t>
            </a:r>
            <a:r>
              <a:rPr lang="en-US" sz="2400" b="1" dirty="0">
                <a:solidFill>
                  <a:schemeClr val="bg1"/>
                </a:solidFill>
              </a:rPr>
              <a:t> </a:t>
            </a:r>
            <a:r>
              <a:rPr lang="en-US" sz="2400" b="1" dirty="0" err="1">
                <a:solidFill>
                  <a:schemeClr val="bg1"/>
                </a:solidFill>
              </a:rPr>
              <a:t>thống</a:t>
            </a:r>
            <a:endParaRPr lang="en-US" sz="2400" b="1" dirty="0">
              <a:solidFill>
                <a:schemeClr val="bg1"/>
              </a:solidFill>
            </a:endParaRPr>
          </a:p>
        </p:txBody>
      </p:sp>
      <p:sp>
        <p:nvSpPr>
          <p:cNvPr id="3" name="TextBox 2">
            <a:extLst>
              <a:ext uri="{FF2B5EF4-FFF2-40B4-BE49-F238E27FC236}">
                <a16:creationId xmlns:a16="http://schemas.microsoft.com/office/drawing/2014/main" id="{6CA5B8CF-F082-D9B3-9A1C-983811044E31}"/>
              </a:ext>
            </a:extLst>
          </p:cNvPr>
          <p:cNvSpPr txBox="1"/>
          <p:nvPr/>
        </p:nvSpPr>
        <p:spPr>
          <a:xfrm>
            <a:off x="413116" y="1168832"/>
            <a:ext cx="11440147" cy="4893647"/>
          </a:xfrm>
          <a:prstGeom prst="rect">
            <a:avLst/>
          </a:prstGeom>
          <a:noFill/>
        </p:spPr>
        <p:txBody>
          <a:bodyPr wrap="square" rtlCol="0">
            <a:spAutoFit/>
          </a:bodyPr>
          <a:lstStyle/>
          <a:p>
            <a:r>
              <a:rPr lang="en-US" altLang="ja-JP" sz="2000" b="1" dirty="0" err="1">
                <a:latin typeface="Arial (Body)"/>
              </a:rPr>
              <a:t>Yêu</a:t>
            </a:r>
            <a:r>
              <a:rPr lang="en-US" altLang="ja-JP" sz="2000" b="1" dirty="0">
                <a:latin typeface="Arial (Body)"/>
              </a:rPr>
              <a:t> </a:t>
            </a:r>
            <a:r>
              <a:rPr lang="en-US" altLang="ja-JP" sz="2000" b="1" dirty="0" err="1">
                <a:latin typeface="Arial (Body)"/>
              </a:rPr>
              <a:t>cầu</a:t>
            </a:r>
            <a:r>
              <a:rPr lang="en-US" altLang="ja-JP" sz="2000" b="1" dirty="0">
                <a:latin typeface="Arial (Body)"/>
              </a:rPr>
              <a:t> phi </a:t>
            </a:r>
            <a:r>
              <a:rPr lang="en-US" altLang="ja-JP" sz="2000" b="1" dirty="0" err="1">
                <a:latin typeface="Arial (Body)"/>
              </a:rPr>
              <a:t>chức</a:t>
            </a:r>
            <a:r>
              <a:rPr lang="en-US" altLang="ja-JP" sz="2000" b="1" dirty="0">
                <a:latin typeface="Arial (Body)"/>
              </a:rPr>
              <a:t> </a:t>
            </a:r>
            <a:r>
              <a:rPr lang="en-US" altLang="ja-JP" sz="2000" b="1" dirty="0" err="1">
                <a:latin typeface="Arial (Body)"/>
              </a:rPr>
              <a:t>năng</a:t>
            </a:r>
            <a:endParaRPr lang="ja-JP" altLang="ja-JP" sz="2000" dirty="0">
              <a:latin typeface="Arial (Body)"/>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Hiệu năng</a:t>
            </a:r>
            <a:r>
              <a:rPr lang="ja-JP" altLang="ja-JP" dirty="0">
                <a:latin typeface="Arial" panose="020B0604020202020204" pitchFamily="34" charset="0"/>
              </a:rPr>
              <a:t>:</a:t>
            </a:r>
          </a:p>
          <a:p>
            <a:pPr lvl="0" eaLnBrk="0" fontAlgn="base" hangingPunct="0">
              <a:lnSpc>
                <a:spcPct val="150000"/>
              </a:lnSpc>
              <a:spcBef>
                <a:spcPct val="0"/>
              </a:spcBef>
              <a:spcAft>
                <a:spcPct val="0"/>
              </a:spcAft>
            </a:pPr>
            <a:r>
              <a:rPr lang="en-US" altLang="ja-JP" dirty="0">
                <a:latin typeface="Arial" panose="020B0604020202020204" pitchFamily="34" charset="0"/>
              </a:rPr>
              <a:t>- </a:t>
            </a:r>
            <a:r>
              <a:rPr lang="ja-JP" altLang="ja-JP" dirty="0">
                <a:latin typeface="Arial" panose="020B0604020202020204" pitchFamily="34" charset="0"/>
              </a:rPr>
              <a:t>Vi điều khiển xử lý và tính toán xung/phút theo thời gian thực.</a:t>
            </a:r>
          </a:p>
          <a:p>
            <a:pPr lvl="0" eaLnBrk="0" fontAlgn="base" hangingPunct="0">
              <a:lnSpc>
                <a:spcPct val="150000"/>
              </a:lnSpc>
              <a:spcBef>
                <a:spcPct val="0"/>
              </a:spcBef>
              <a:spcAft>
                <a:spcPct val="0"/>
              </a:spcAft>
            </a:pPr>
            <a:r>
              <a:rPr lang="en-US" altLang="ja-JP" dirty="0">
                <a:latin typeface="Arial" panose="020B0604020202020204" pitchFamily="34" charset="0"/>
              </a:rPr>
              <a:t>- </a:t>
            </a:r>
            <a:r>
              <a:rPr lang="ja-JP" altLang="ja-JP" dirty="0">
                <a:latin typeface="Arial" panose="020B0604020202020204" pitchFamily="34" charset="0"/>
              </a:rPr>
              <a:t>Độ trễ truyền dữ liệu ≤ </a:t>
            </a:r>
            <a:r>
              <a:rPr lang="en-US" altLang="ja-JP" dirty="0">
                <a:latin typeface="Arial" panose="020B0604020202020204" pitchFamily="34" charset="0"/>
              </a:rPr>
              <a:t>1</a:t>
            </a:r>
            <a:r>
              <a:rPr lang="ja-JP" altLang="ja-JP" dirty="0">
                <a:latin typeface="Arial" panose="020B0604020202020204" pitchFamily="34" charset="0"/>
              </a:rPr>
              <a:t>00 ms.</a:t>
            </a:r>
          </a:p>
          <a:p>
            <a:pPr lvl="0" eaLnBrk="0" fontAlgn="base" hangingPunct="0">
              <a:lnSpc>
                <a:spcPct val="150000"/>
              </a:lnSpc>
              <a:spcBef>
                <a:spcPct val="0"/>
              </a:spcBef>
              <a:spcAft>
                <a:spcPct val="0"/>
              </a:spcAft>
            </a:pPr>
            <a:r>
              <a:rPr lang="en-US" altLang="ja-JP" dirty="0">
                <a:latin typeface="Arial" panose="020B0604020202020204" pitchFamily="34" charset="0"/>
              </a:rPr>
              <a:t>- </a:t>
            </a:r>
            <a:r>
              <a:rPr lang="ja-JP" altLang="ja-JP" dirty="0">
                <a:latin typeface="Arial" panose="020B0604020202020204" pitchFamily="34" charset="0"/>
              </a:rPr>
              <a:t>Timer có độ phân giải tối thiểu 1 µs.</a:t>
            </a:r>
            <a:endParaRPr lang="en-US" altLang="ja-JP" dirty="0">
              <a:latin typeface="Arial" panose="020B0604020202020204" pitchFamily="34"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Tiêu thụ năng lượng</a:t>
            </a:r>
            <a:r>
              <a:rPr lang="ja-JP" altLang="ja-JP" dirty="0">
                <a:latin typeface="Arial" panose="020B0604020202020204" pitchFamily="34" charset="0"/>
              </a:rPr>
              <a:t>:</a:t>
            </a:r>
            <a:r>
              <a:rPr lang="en-US" altLang="ja-JP" dirty="0">
                <a:latin typeface="Arial" panose="020B0604020202020204" pitchFamily="34" charset="0"/>
              </a:rPr>
              <a:t> </a:t>
            </a:r>
            <a:r>
              <a:rPr lang="ja-JP" altLang="ja-JP" dirty="0">
                <a:latin typeface="Arial" panose="020B0604020202020204" pitchFamily="34" charset="0"/>
              </a:rPr>
              <a:t>Hoạt động với nguồn </a:t>
            </a:r>
            <a:r>
              <a:rPr lang="en-US" altLang="ja-JP" dirty="0">
                <a:latin typeface="Arial" panose="020B0604020202020204" pitchFamily="34" charset="0"/>
              </a:rPr>
              <a:t>9V</a:t>
            </a:r>
            <a:r>
              <a:rPr lang="ja-JP" altLang="ja-JP" dirty="0">
                <a:latin typeface="Arial" panose="020B0604020202020204" pitchFamily="34" charset="0"/>
              </a:rPr>
              <a:t>, dòng tiêu thụ ≤ 100 mA.</a:t>
            </a: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Ổn định dài hạn</a:t>
            </a:r>
            <a:r>
              <a:rPr lang="ja-JP" altLang="ja-JP" dirty="0">
                <a:latin typeface="Arial" panose="020B0604020202020204" pitchFamily="34" charset="0"/>
              </a:rPr>
              <a:t>:</a:t>
            </a:r>
            <a:r>
              <a:rPr lang="en-US" altLang="ja-JP" dirty="0">
                <a:latin typeface="Arial" panose="020B0604020202020204" pitchFamily="34" charset="0"/>
              </a:rPr>
              <a:t> </a:t>
            </a:r>
            <a:r>
              <a:rPr lang="ja-JP" altLang="ja-JP" dirty="0">
                <a:latin typeface="Arial" panose="020B0604020202020204" pitchFamily="34" charset="0"/>
              </a:rPr>
              <a:t>Đảm bảo đo liên tục ổn định trong môi trường thực tế (nhiệt độ, nhiễu...).</a:t>
            </a: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Tương thích điện áp</a:t>
            </a:r>
            <a:r>
              <a:rPr lang="ja-JP" altLang="ja-JP" dirty="0">
                <a:latin typeface="Arial" panose="020B0604020202020204" pitchFamily="34" charset="0"/>
              </a:rPr>
              <a:t>:</a:t>
            </a:r>
            <a:r>
              <a:rPr lang="en-US" altLang="ja-JP" dirty="0">
                <a:latin typeface="Arial" panose="020B0604020202020204" pitchFamily="34" charset="0"/>
              </a:rPr>
              <a:t> </a:t>
            </a:r>
            <a:r>
              <a:rPr lang="ja-JP" altLang="ja-JP" dirty="0">
                <a:latin typeface="Arial" panose="020B0604020202020204" pitchFamily="34" charset="0"/>
              </a:rPr>
              <a:t>Tín hiệu cảm biến tương thích với mức logic 3.3V</a:t>
            </a:r>
            <a:r>
              <a:rPr lang="en-US" altLang="ja-JP" dirty="0">
                <a:latin typeface="Arial" panose="020B0604020202020204" pitchFamily="34" charset="0"/>
              </a:rPr>
              <a:t> </a:t>
            </a:r>
            <a:r>
              <a:rPr lang="en-US" altLang="ja-JP" dirty="0" err="1">
                <a:latin typeface="Arial" panose="020B0604020202020204" pitchFamily="34" charset="0"/>
              </a:rPr>
              <a:t>của</a:t>
            </a:r>
            <a:r>
              <a:rPr lang="en-US" altLang="ja-JP" dirty="0">
                <a:latin typeface="Arial" panose="020B0604020202020204" pitchFamily="34" charset="0"/>
              </a:rPr>
              <a:t> vi </a:t>
            </a:r>
            <a:r>
              <a:rPr lang="en-US" altLang="ja-JP" dirty="0" err="1">
                <a:latin typeface="Arial" panose="020B0604020202020204" pitchFamily="34" charset="0"/>
              </a:rPr>
              <a:t>điều</a:t>
            </a:r>
            <a:r>
              <a:rPr lang="en-US" altLang="ja-JP" dirty="0">
                <a:latin typeface="Arial" panose="020B0604020202020204" pitchFamily="34" charset="0"/>
              </a:rPr>
              <a:t> </a:t>
            </a:r>
            <a:r>
              <a:rPr lang="en-US" altLang="ja-JP" dirty="0" err="1">
                <a:latin typeface="Arial" panose="020B0604020202020204" pitchFamily="34" charset="0"/>
              </a:rPr>
              <a:t>khiển</a:t>
            </a:r>
            <a:r>
              <a:rPr lang="ja-JP" altLang="ja-JP" dirty="0">
                <a:latin typeface="Arial" panose="020B0604020202020204" pitchFamily="34" charset="0"/>
              </a:rPr>
              <a:t> </a:t>
            </a:r>
            <a:endParaRPr lang="en-US" altLang="ja-JP" dirty="0">
              <a:latin typeface="Arial" panose="020B0604020202020204" pitchFamily="34"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Bảo trì</a:t>
            </a:r>
            <a:r>
              <a:rPr lang="en-US" altLang="ja-JP" b="1" dirty="0">
                <a:latin typeface="Arial" panose="020B0604020202020204" pitchFamily="34" charset="0"/>
              </a:rPr>
              <a:t>,</a:t>
            </a:r>
            <a:r>
              <a:rPr lang="ja-JP" altLang="ja-JP" b="1" dirty="0">
                <a:latin typeface="Arial" panose="020B0604020202020204" pitchFamily="34" charset="0"/>
              </a:rPr>
              <a:t> cập nhật</a:t>
            </a:r>
            <a:r>
              <a:rPr lang="en-US" altLang="ja-JP" b="1" dirty="0">
                <a:latin typeface="Arial" panose="020B0604020202020204" pitchFamily="34" charset="0"/>
              </a:rPr>
              <a:t> </a:t>
            </a:r>
            <a:r>
              <a:rPr lang="en-US" altLang="ja-JP" b="1" dirty="0" err="1">
                <a:latin typeface="Arial" panose="020B0604020202020204" pitchFamily="34" charset="0"/>
              </a:rPr>
              <a:t>và</a:t>
            </a:r>
            <a:r>
              <a:rPr lang="en-US" altLang="ja-JP" b="1" dirty="0">
                <a:latin typeface="Arial" panose="020B0604020202020204" pitchFamily="34" charset="0"/>
              </a:rPr>
              <a:t> </a:t>
            </a:r>
            <a:r>
              <a:rPr lang="en-US" altLang="ja-JP" b="1" dirty="0" err="1">
                <a:latin typeface="Arial" panose="020B0604020202020204" pitchFamily="34" charset="0"/>
              </a:rPr>
              <a:t>mở</a:t>
            </a:r>
            <a:r>
              <a:rPr lang="en-US" altLang="ja-JP" b="1" dirty="0">
                <a:latin typeface="Arial" panose="020B0604020202020204" pitchFamily="34" charset="0"/>
              </a:rPr>
              <a:t> </a:t>
            </a:r>
            <a:r>
              <a:rPr lang="en-US" altLang="ja-JP" b="1" dirty="0" err="1">
                <a:latin typeface="Arial" panose="020B0604020202020204" pitchFamily="34" charset="0"/>
              </a:rPr>
              <a:t>rộng</a:t>
            </a:r>
            <a:r>
              <a:rPr lang="ja-JP" altLang="ja-JP" dirty="0">
                <a:latin typeface="Arial" panose="020B0604020202020204" pitchFamily="34" charset="0"/>
              </a:rPr>
              <a:t>:</a:t>
            </a:r>
            <a:r>
              <a:rPr lang="en-US" altLang="ja-JP" dirty="0">
                <a:latin typeface="Arial" panose="020B0604020202020204" pitchFamily="34" charset="0"/>
              </a:rPr>
              <a:t> </a:t>
            </a:r>
            <a:r>
              <a:rPr lang="ja-JP" altLang="ja-JP" dirty="0">
                <a:latin typeface="Arial" panose="020B0604020202020204" pitchFamily="34" charset="0"/>
              </a:rPr>
              <a:t>Firmware phân chia module rõ ràng, dễ cập nhật qua UART hoặc SWD</a:t>
            </a:r>
            <a:r>
              <a:rPr lang="en-US" altLang="ja-JP" dirty="0">
                <a:latin typeface="Arial" panose="020B0604020202020204" pitchFamily="34" charset="0"/>
              </a:rPr>
              <a:t>, </a:t>
            </a:r>
            <a:r>
              <a:rPr lang="en-US" altLang="ja-JP" dirty="0" err="1">
                <a:latin typeface="Arial" panose="020B0604020202020204" pitchFamily="34" charset="0"/>
              </a:rPr>
              <a:t>có</a:t>
            </a:r>
            <a:r>
              <a:rPr lang="en-US" altLang="ja-JP" dirty="0">
                <a:latin typeface="Arial" panose="020B0604020202020204" pitchFamily="34" charset="0"/>
              </a:rPr>
              <a:t> </a:t>
            </a:r>
            <a:r>
              <a:rPr lang="en-US" altLang="ja-JP" dirty="0" err="1">
                <a:latin typeface="Arial" panose="020B0604020202020204" pitchFamily="34" charset="0"/>
              </a:rPr>
              <a:t>thể</a:t>
            </a:r>
            <a:r>
              <a:rPr lang="en-US" altLang="ja-JP" dirty="0">
                <a:latin typeface="Arial" panose="020B0604020202020204" pitchFamily="34" charset="0"/>
              </a:rPr>
              <a:t> h</a:t>
            </a:r>
            <a:r>
              <a:rPr lang="ja-JP" altLang="ja-JP" dirty="0">
                <a:latin typeface="Arial" panose="020B0604020202020204" pitchFamily="34" charset="0"/>
              </a:rPr>
              <a:t>ỗ trợ thêm cảm biến khác khi cần.</a:t>
            </a:r>
          </a:p>
          <a:p>
            <a:pPr marL="285750" lvl="0" indent="-285750" eaLnBrk="0" fontAlgn="base" hangingPunct="0">
              <a:lnSpc>
                <a:spcPct val="150000"/>
              </a:lnSpc>
              <a:spcBef>
                <a:spcPct val="0"/>
              </a:spcBef>
              <a:spcAft>
                <a:spcPct val="0"/>
              </a:spcAft>
              <a:buFont typeface="Arial" panose="020B0604020202020204" pitchFamily="34" charset="0"/>
              <a:buChar char="•"/>
            </a:pPr>
            <a:r>
              <a:rPr lang="ja-JP" altLang="ja-JP" b="1" dirty="0">
                <a:latin typeface="Arial" panose="020B0604020202020204" pitchFamily="34" charset="0"/>
              </a:rPr>
              <a:t>Kích thước nhỏ gọn</a:t>
            </a:r>
            <a:r>
              <a:rPr lang="ja-JP" altLang="ja-JP" dirty="0">
                <a:latin typeface="Arial" panose="020B0604020202020204" pitchFamily="34" charset="0"/>
              </a:rPr>
              <a:t>:</a:t>
            </a:r>
            <a:r>
              <a:rPr lang="en-US" altLang="ja-JP" dirty="0">
                <a:latin typeface="Arial" panose="020B0604020202020204" pitchFamily="34" charset="0"/>
              </a:rPr>
              <a:t> </a:t>
            </a:r>
            <a:r>
              <a:rPr lang="ja-JP" altLang="ja-JP" dirty="0">
                <a:latin typeface="Arial" panose="020B0604020202020204" pitchFamily="34" charset="0"/>
              </a:rPr>
              <a:t>Thiết kế mạch cảm biến gọn, dễ tích hợp vào hệ thống.</a:t>
            </a:r>
          </a:p>
          <a:p>
            <a:pPr lvl="0" eaLnBrk="0" fontAlgn="base" hangingPunct="0">
              <a:spcBef>
                <a:spcPct val="0"/>
              </a:spcBef>
              <a:spcAft>
                <a:spcPct val="0"/>
              </a:spcAft>
            </a:pPr>
            <a:endParaRPr lang="ja-JP" altLang="ja-JP" dirty="0">
              <a:latin typeface="Arial" panose="020B0604020202020204" pitchFamily="34" charset="0"/>
            </a:endParaRPr>
          </a:p>
        </p:txBody>
      </p:sp>
    </p:spTree>
    <p:extLst>
      <p:ext uri="{BB962C8B-B14F-4D97-AF65-F5344CB8AC3E}">
        <p14:creationId xmlns:p14="http://schemas.microsoft.com/office/powerpoint/2010/main" val="3371715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DE51-FA84-EB93-30EA-3995F9C801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E68D2D-6A4D-3020-15A7-B4CDB563051B}"/>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2" name="Title 1">
            <a:extLst>
              <a:ext uri="{FF2B5EF4-FFF2-40B4-BE49-F238E27FC236}">
                <a16:creationId xmlns:a16="http://schemas.microsoft.com/office/drawing/2014/main" id="{E34CF3E7-78A3-8A1C-15A9-DF08CDC10DF6}"/>
              </a:ext>
            </a:extLst>
          </p:cNvPr>
          <p:cNvSpPr>
            <a:spLocks noGrp="1"/>
          </p:cNvSpPr>
          <p:nvPr>
            <p:ph type="title"/>
          </p:nvPr>
        </p:nvSpPr>
        <p:spPr/>
        <p:txBody>
          <a:bodyPr>
            <a:normAutofit fontScale="90000"/>
          </a:bodyPr>
          <a:lstStyle/>
          <a:p>
            <a:pPr marL="0" indent="0">
              <a:buNone/>
            </a:pPr>
            <a:r>
              <a:rPr lang="en-US" sz="2800" dirty="0">
                <a:latin typeface="Arial" panose="020B0604020202020204" pitchFamily="34" charset="0"/>
                <a:cs typeface="Arial" panose="020B0604020202020204" pitchFamily="34" charset="0"/>
              </a:rPr>
              <a:t>II.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A91F480-F56E-9E9B-1C22-A68A93EF85BF}"/>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2. </a:t>
            </a:r>
            <a:r>
              <a:rPr lang="en-US" sz="2400" b="1" dirty="0" err="1">
                <a:solidFill>
                  <a:schemeClr val="bg1"/>
                </a:solidFill>
              </a:rPr>
              <a:t>Thiết</a:t>
            </a:r>
            <a:r>
              <a:rPr lang="en-US" sz="2400" b="1" dirty="0">
                <a:solidFill>
                  <a:schemeClr val="bg1"/>
                </a:solidFill>
              </a:rPr>
              <a:t> </a:t>
            </a:r>
            <a:r>
              <a:rPr lang="en-US" sz="2400" b="1" dirty="0" err="1">
                <a:solidFill>
                  <a:schemeClr val="bg1"/>
                </a:solidFill>
              </a:rPr>
              <a:t>kế</a:t>
            </a:r>
            <a:r>
              <a:rPr lang="en-US" sz="2400" b="1" dirty="0">
                <a:solidFill>
                  <a:schemeClr val="bg1"/>
                </a:solidFill>
              </a:rPr>
              <a:t> </a:t>
            </a:r>
            <a:r>
              <a:rPr lang="en-US" sz="2400" b="1" dirty="0" err="1">
                <a:solidFill>
                  <a:schemeClr val="bg1"/>
                </a:solidFill>
              </a:rPr>
              <a:t>kiến</a:t>
            </a:r>
            <a:r>
              <a:rPr lang="en-US" sz="2400" b="1" dirty="0">
                <a:solidFill>
                  <a:schemeClr val="bg1"/>
                </a:solidFill>
              </a:rPr>
              <a:t> </a:t>
            </a:r>
            <a:r>
              <a:rPr lang="en-US" sz="2400" b="1" dirty="0" err="1">
                <a:solidFill>
                  <a:schemeClr val="bg1"/>
                </a:solidFill>
              </a:rPr>
              <a:t>trúc</a:t>
            </a:r>
            <a:r>
              <a:rPr lang="en-US" sz="2400" b="1" dirty="0">
                <a:solidFill>
                  <a:schemeClr val="bg1"/>
                </a:solidFill>
              </a:rPr>
              <a:t> </a:t>
            </a:r>
            <a:r>
              <a:rPr lang="en-US" sz="2400" b="1" dirty="0" err="1">
                <a:solidFill>
                  <a:schemeClr val="bg1"/>
                </a:solidFill>
              </a:rPr>
              <a:t>tổng</a:t>
            </a:r>
            <a:r>
              <a:rPr lang="en-US" sz="2400" b="1" dirty="0">
                <a:solidFill>
                  <a:schemeClr val="bg1"/>
                </a:solidFill>
              </a:rPr>
              <a:t> </a:t>
            </a:r>
            <a:r>
              <a:rPr lang="en-US" sz="2400" b="1" dirty="0" err="1">
                <a:solidFill>
                  <a:schemeClr val="bg1"/>
                </a:solidFill>
              </a:rPr>
              <a:t>quan</a:t>
            </a:r>
            <a:endParaRPr lang="en-US" sz="2400" b="1" dirty="0">
              <a:solidFill>
                <a:schemeClr val="bg1"/>
              </a:solidFill>
            </a:endParaRPr>
          </a:p>
        </p:txBody>
      </p:sp>
      <p:sp>
        <p:nvSpPr>
          <p:cNvPr id="3" name="TextBox 2">
            <a:extLst>
              <a:ext uri="{FF2B5EF4-FFF2-40B4-BE49-F238E27FC236}">
                <a16:creationId xmlns:a16="http://schemas.microsoft.com/office/drawing/2014/main" id="{3D16A9BA-418B-F38B-1783-4B0B346EDB5B}"/>
              </a:ext>
            </a:extLst>
          </p:cNvPr>
          <p:cNvSpPr txBox="1"/>
          <p:nvPr/>
        </p:nvSpPr>
        <p:spPr>
          <a:xfrm>
            <a:off x="338736" y="1238839"/>
            <a:ext cx="4185138" cy="4899996"/>
          </a:xfrm>
          <a:prstGeom prst="rect">
            <a:avLst/>
          </a:prstGeom>
          <a:noFill/>
        </p:spPr>
        <p:txBody>
          <a:bodyPr wrap="square" rtlCol="0">
            <a:spAutoFit/>
          </a:bodyPr>
          <a:lstStyle/>
          <a:p>
            <a:pPr algn="just">
              <a:lnSpc>
                <a:spcPct val="150000"/>
              </a:lnSpc>
            </a:pPr>
            <a:r>
              <a:rPr lang="en-US" b="1" dirty="0" err="1">
                <a:latin typeface="Arial (Body)"/>
              </a:rPr>
              <a:t>Kiến</a:t>
            </a:r>
            <a:r>
              <a:rPr lang="en-US" b="1" dirty="0">
                <a:latin typeface="Arial (Body)"/>
              </a:rPr>
              <a:t> </a:t>
            </a:r>
            <a:r>
              <a:rPr lang="en-US" b="1" dirty="0" err="1">
                <a:latin typeface="Arial (Body)"/>
              </a:rPr>
              <a:t>trúc</a:t>
            </a:r>
            <a:r>
              <a:rPr lang="en-US" b="1" dirty="0">
                <a:latin typeface="Arial (Body)"/>
              </a:rPr>
              <a:t> </a:t>
            </a:r>
            <a:r>
              <a:rPr lang="en-US" b="1" dirty="0" err="1">
                <a:latin typeface="Arial (Body)"/>
              </a:rPr>
              <a:t>tổng</a:t>
            </a:r>
            <a:r>
              <a:rPr lang="en-US" b="1" dirty="0">
                <a:latin typeface="Arial (Body)"/>
              </a:rPr>
              <a:t> </a:t>
            </a:r>
            <a:r>
              <a:rPr lang="en-US" b="1" dirty="0" err="1">
                <a:latin typeface="Arial (Body)"/>
              </a:rPr>
              <a:t>quan</a:t>
            </a:r>
            <a:endParaRPr lang="en-US" b="1" dirty="0">
              <a:latin typeface="Arial (Body)"/>
            </a:endParaRPr>
          </a:p>
          <a:p>
            <a:pPr algn="just">
              <a:lnSpc>
                <a:spcPct val="150000"/>
              </a:lnSpc>
            </a:pPr>
            <a:r>
              <a:rPr lang="en-US" sz="1600" dirty="0" err="1">
                <a:latin typeface="Arial (Body)"/>
              </a:rPr>
              <a:t>Hệ</a:t>
            </a:r>
            <a:r>
              <a:rPr lang="en-US" sz="1600" dirty="0">
                <a:latin typeface="Arial (Body)"/>
              </a:rPr>
              <a:t> </a:t>
            </a:r>
            <a:r>
              <a:rPr lang="en-US" sz="1600" dirty="0" err="1">
                <a:latin typeface="Arial (Body)"/>
              </a:rPr>
              <a:t>thống</a:t>
            </a:r>
            <a:r>
              <a:rPr lang="en-US" sz="1600" dirty="0">
                <a:latin typeface="Arial (Body)"/>
              </a:rPr>
              <a:t> </a:t>
            </a:r>
            <a:r>
              <a:rPr lang="en-US" sz="1600" dirty="0" err="1">
                <a:latin typeface="Arial (Body)"/>
              </a:rPr>
              <a:t>của</a:t>
            </a:r>
            <a:r>
              <a:rPr lang="en-US" sz="1600" dirty="0">
                <a:latin typeface="Arial (Body)"/>
              </a:rPr>
              <a:t> </a:t>
            </a:r>
            <a:r>
              <a:rPr lang="en-US" sz="1600" dirty="0" err="1">
                <a:latin typeface="Arial (Body)"/>
              </a:rPr>
              <a:t>phần</a:t>
            </a:r>
            <a:r>
              <a:rPr lang="en-US" sz="1600" dirty="0">
                <a:latin typeface="Arial (Body)"/>
              </a:rPr>
              <a:t> </a:t>
            </a:r>
            <a:r>
              <a:rPr lang="en-US" sz="1600" dirty="0" err="1">
                <a:latin typeface="Arial (Body)"/>
              </a:rPr>
              <a:t>mềm</a:t>
            </a:r>
            <a:r>
              <a:rPr lang="en-US" sz="1600" dirty="0">
                <a:latin typeface="Arial (Body)"/>
              </a:rPr>
              <a:t> bao </a:t>
            </a:r>
            <a:r>
              <a:rPr lang="en-US" sz="1600" dirty="0" err="1">
                <a:latin typeface="Arial (Body)"/>
              </a:rPr>
              <a:t>gồm</a:t>
            </a:r>
            <a:r>
              <a:rPr lang="en-US" sz="1600" dirty="0">
                <a:latin typeface="Arial (Body)"/>
              </a:rPr>
              <a:t> </a:t>
            </a:r>
            <a:r>
              <a:rPr lang="en-US" sz="1600" dirty="0" err="1">
                <a:latin typeface="Arial (Body)"/>
              </a:rPr>
              <a:t>ba</a:t>
            </a:r>
            <a:r>
              <a:rPr lang="en-US" sz="1600" dirty="0">
                <a:latin typeface="Arial (Body)"/>
              </a:rPr>
              <a:t> </a:t>
            </a:r>
            <a:r>
              <a:rPr lang="en-US" sz="1600" dirty="0" err="1">
                <a:latin typeface="Arial (Body)"/>
              </a:rPr>
              <a:t>thành</a:t>
            </a:r>
            <a:r>
              <a:rPr lang="en-US" sz="1600" dirty="0">
                <a:latin typeface="Arial (Body)"/>
              </a:rPr>
              <a:t> </a:t>
            </a:r>
            <a:r>
              <a:rPr lang="en-US" sz="1600" dirty="0" err="1">
                <a:latin typeface="Arial (Body)"/>
              </a:rPr>
              <a:t>phần</a:t>
            </a:r>
            <a:r>
              <a:rPr lang="en-US" sz="1600" dirty="0">
                <a:latin typeface="Arial (Body)"/>
              </a:rPr>
              <a:t> </a:t>
            </a:r>
            <a:r>
              <a:rPr lang="en-US" sz="1600" dirty="0" err="1">
                <a:latin typeface="Arial (Body)"/>
              </a:rPr>
              <a:t>chính</a:t>
            </a:r>
            <a:r>
              <a:rPr lang="en-US" sz="1600" dirty="0">
                <a:latin typeface="Arial (Body)"/>
              </a:rPr>
              <a:t>:</a:t>
            </a:r>
          </a:p>
          <a:p>
            <a:pPr marL="285750" indent="-285750" algn="just">
              <a:lnSpc>
                <a:spcPct val="150000"/>
              </a:lnSpc>
              <a:buFont typeface="Arial" panose="020B0604020202020204" pitchFamily="34" charset="0"/>
              <a:buChar char="•"/>
            </a:pPr>
            <a:r>
              <a:rPr lang="vi-VN" altLang="ja-JP" sz="1600" b="1" dirty="0"/>
              <a:t>Khối cảm biến: </a:t>
            </a:r>
            <a:r>
              <a:rPr lang="vi-VN" altLang="ja-JP" sz="1600" dirty="0"/>
              <a:t>Thu nhận tín hiệu bức xạ và đưa qua mạch khuếch đại, so sánh để tạo xung rõ ràng</a:t>
            </a:r>
            <a:endParaRPr lang="en-US" altLang="ja-JP" sz="1600" dirty="0"/>
          </a:p>
          <a:p>
            <a:pPr marL="285750" indent="-285750" algn="just">
              <a:lnSpc>
                <a:spcPct val="150000"/>
              </a:lnSpc>
              <a:buFont typeface="Arial" panose="020B0604020202020204" pitchFamily="34" charset="0"/>
              <a:buChar char="•"/>
            </a:pPr>
            <a:r>
              <a:rPr lang="vi-VN" altLang="ja-JP" sz="1600" b="1" dirty="0"/>
              <a:t>Khối nguồn: </a:t>
            </a:r>
            <a:r>
              <a:rPr lang="vi-VN" altLang="ja-JP" sz="1600" dirty="0"/>
              <a:t>Cung cấp năng lượng cho toàn hệ thống, bao gồm nguồn 9V DC đầu vào, bộ chuyển đổi 5V cho cảm biến</a:t>
            </a:r>
            <a:r>
              <a:rPr lang="en-US" altLang="ja-JP" sz="1600" dirty="0"/>
              <a:t> </a:t>
            </a:r>
            <a:r>
              <a:rPr lang="vi-VN" altLang="ja-JP" sz="1600" dirty="0"/>
              <a:t>và bộ chuyển đổi 3.3V cho vi điều khiển.</a:t>
            </a:r>
            <a:endParaRPr lang="en-US" altLang="ja-JP" sz="1600" dirty="0"/>
          </a:p>
          <a:p>
            <a:pPr marL="285750" indent="-285750" algn="just">
              <a:lnSpc>
                <a:spcPct val="150000"/>
              </a:lnSpc>
              <a:buFont typeface="Arial" panose="020B0604020202020204" pitchFamily="34" charset="0"/>
              <a:buChar char="•"/>
            </a:pPr>
            <a:r>
              <a:rPr lang="vi-VN" altLang="ja-JP" sz="1600" b="1" dirty="0"/>
              <a:t>Khối vi xử lý: </a:t>
            </a:r>
            <a:r>
              <a:rPr lang="en-US" altLang="ja-JP" sz="1600" dirty="0" err="1">
                <a:latin typeface="Arial (Body)"/>
              </a:rPr>
              <a:t>Lọc</a:t>
            </a:r>
            <a:r>
              <a:rPr lang="en-US" altLang="ja-JP" sz="1600" dirty="0">
                <a:latin typeface="Arial (Body)"/>
              </a:rPr>
              <a:t> </a:t>
            </a:r>
            <a:r>
              <a:rPr lang="en-US" altLang="ja-JP" sz="1600" dirty="0" err="1">
                <a:latin typeface="Arial (Body)"/>
              </a:rPr>
              <a:t>nhiễu</a:t>
            </a:r>
            <a:r>
              <a:rPr lang="en-US" altLang="ja-JP" sz="1600" dirty="0">
                <a:latin typeface="Arial (Body)"/>
              </a:rPr>
              <a:t> </a:t>
            </a:r>
            <a:r>
              <a:rPr lang="en-US" altLang="ja-JP" sz="1600" dirty="0" err="1">
                <a:latin typeface="Arial (Body)"/>
              </a:rPr>
              <a:t>và</a:t>
            </a:r>
            <a:r>
              <a:rPr lang="en-US" altLang="ja-JP" sz="1600" dirty="0">
                <a:latin typeface="Arial (Body)"/>
              </a:rPr>
              <a:t> đ</a:t>
            </a:r>
            <a:r>
              <a:rPr lang="vi-VN" altLang="ja-JP" sz="1600" dirty="0"/>
              <a:t>ếm xung từ cảm biến, tính toán đơn vị đo phóng xạ và truyền dữ liệu đến khối truyền thông.</a:t>
            </a:r>
            <a:endParaRPr lang="en-US" sz="1600" dirty="0">
              <a:latin typeface="Arial (Body)"/>
            </a:endParaRPr>
          </a:p>
        </p:txBody>
      </p:sp>
      <p:pic>
        <p:nvPicPr>
          <p:cNvPr id="8" name="Picture 7" descr="A diagram of a computer system&#10;&#10;AI-generated content may be incorrect.">
            <a:extLst>
              <a:ext uri="{FF2B5EF4-FFF2-40B4-BE49-F238E27FC236}">
                <a16:creationId xmlns:a16="http://schemas.microsoft.com/office/drawing/2014/main" id="{41015240-EDD6-A8C4-50BC-120D12CDF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008" y="1475338"/>
            <a:ext cx="7135256" cy="4159703"/>
          </a:xfrm>
          <a:prstGeom prst="rect">
            <a:avLst/>
          </a:prstGeom>
        </p:spPr>
      </p:pic>
      <p:sp>
        <p:nvSpPr>
          <p:cNvPr id="9" name="TextBox 8">
            <a:extLst>
              <a:ext uri="{FF2B5EF4-FFF2-40B4-BE49-F238E27FC236}">
                <a16:creationId xmlns:a16="http://schemas.microsoft.com/office/drawing/2014/main" id="{A29D5E28-F22D-FD57-490D-0DFF024278C3}"/>
              </a:ext>
            </a:extLst>
          </p:cNvPr>
          <p:cNvSpPr txBox="1"/>
          <p:nvPr/>
        </p:nvSpPr>
        <p:spPr>
          <a:xfrm>
            <a:off x="6316475" y="5842452"/>
            <a:ext cx="3938322" cy="338554"/>
          </a:xfrm>
          <a:prstGeom prst="rect">
            <a:avLst/>
          </a:prstGeom>
          <a:noFill/>
        </p:spPr>
        <p:txBody>
          <a:bodyPr wrap="none" rtlCol="0">
            <a:spAutoFit/>
          </a:bodyPr>
          <a:lstStyle/>
          <a:p>
            <a:r>
              <a:rPr lang="en-US" sz="1600" i="1" dirty="0" err="1"/>
              <a:t>Hình</a:t>
            </a:r>
            <a:r>
              <a:rPr lang="en-US" sz="1600" i="1" dirty="0"/>
              <a:t> 2.1. </a:t>
            </a:r>
            <a:r>
              <a:rPr lang="en-US" sz="1600" i="1" dirty="0" err="1"/>
              <a:t>Sơ</a:t>
            </a:r>
            <a:r>
              <a:rPr lang="en-US" sz="1600" i="1" dirty="0"/>
              <a:t> </a:t>
            </a:r>
            <a:r>
              <a:rPr lang="en-US" sz="1600" i="1" dirty="0" err="1"/>
              <a:t>đồ</a:t>
            </a:r>
            <a:r>
              <a:rPr lang="en-US" sz="1600" i="1" dirty="0"/>
              <a:t> </a:t>
            </a:r>
            <a:r>
              <a:rPr lang="en-US" sz="1600" i="1" dirty="0" err="1"/>
              <a:t>tổng</a:t>
            </a:r>
            <a:r>
              <a:rPr lang="en-US" sz="1600" i="1" dirty="0"/>
              <a:t> </a:t>
            </a:r>
            <a:r>
              <a:rPr lang="en-US" sz="1600" i="1" dirty="0" err="1"/>
              <a:t>quan</a:t>
            </a:r>
            <a:r>
              <a:rPr lang="en-US" sz="1600" i="1" dirty="0"/>
              <a:t> </a:t>
            </a:r>
            <a:r>
              <a:rPr lang="en-US" sz="1600" i="1" dirty="0" err="1"/>
              <a:t>hệ</a:t>
            </a:r>
            <a:r>
              <a:rPr lang="en-US" sz="1600" i="1" dirty="0"/>
              <a:t> </a:t>
            </a:r>
            <a:r>
              <a:rPr lang="en-US" sz="1600" i="1" dirty="0" err="1"/>
              <a:t>thống</a:t>
            </a:r>
            <a:r>
              <a:rPr lang="en-US" sz="1600" i="1" dirty="0"/>
              <a:t> </a:t>
            </a:r>
            <a:r>
              <a:rPr lang="en-US" sz="1600" i="1" dirty="0" err="1"/>
              <a:t>cảm</a:t>
            </a:r>
            <a:r>
              <a:rPr lang="en-US" sz="1600" i="1" dirty="0"/>
              <a:t> </a:t>
            </a:r>
            <a:r>
              <a:rPr lang="en-US" sz="1600" i="1" dirty="0" err="1"/>
              <a:t>biến</a:t>
            </a:r>
            <a:endParaRPr lang="en-US" sz="1600" i="1" dirty="0"/>
          </a:p>
        </p:txBody>
      </p:sp>
    </p:spTree>
    <p:extLst>
      <p:ext uri="{BB962C8B-B14F-4D97-AF65-F5344CB8AC3E}">
        <p14:creationId xmlns:p14="http://schemas.microsoft.com/office/powerpoint/2010/main" val="22380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00417-8C4B-6ED8-08E5-1193D86BD9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047375-9752-97D8-8C9C-59F259D3395E}"/>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2" name="Title 1">
            <a:extLst>
              <a:ext uri="{FF2B5EF4-FFF2-40B4-BE49-F238E27FC236}">
                <a16:creationId xmlns:a16="http://schemas.microsoft.com/office/drawing/2014/main" id="{38F4DC27-0171-6C0C-8399-B79FD6703EFD}"/>
              </a:ext>
            </a:extLst>
          </p:cNvPr>
          <p:cNvSpPr>
            <a:spLocks noGrp="1"/>
          </p:cNvSpPr>
          <p:nvPr>
            <p:ph type="title"/>
          </p:nvPr>
        </p:nvSpPr>
        <p:spPr/>
        <p:txBody>
          <a:bodyPr>
            <a:normAutofit fontScale="90000"/>
          </a:bodyPr>
          <a:lstStyle/>
          <a:p>
            <a:pPr marL="0" indent="0">
              <a:buNone/>
            </a:pPr>
            <a:r>
              <a:rPr lang="en-US" sz="2800" dirty="0">
                <a:latin typeface="Arial" panose="020B0604020202020204" pitchFamily="34" charset="0"/>
                <a:cs typeface="Arial" panose="020B0604020202020204" pitchFamily="34" charset="0"/>
              </a:rPr>
              <a:t>II.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2395AAB-2F19-6CB1-5277-E5088E69DE60}"/>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3. </a:t>
            </a:r>
            <a:r>
              <a:rPr lang="en-US" sz="2400" b="1" dirty="0" err="1">
                <a:solidFill>
                  <a:schemeClr val="bg1"/>
                </a:solidFill>
              </a:rPr>
              <a:t>Thiết</a:t>
            </a:r>
            <a:r>
              <a:rPr lang="en-US" sz="2400" b="1" dirty="0">
                <a:solidFill>
                  <a:schemeClr val="bg1"/>
                </a:solidFill>
              </a:rPr>
              <a:t> </a:t>
            </a:r>
            <a:r>
              <a:rPr lang="en-US" sz="2400" b="1" dirty="0" err="1">
                <a:solidFill>
                  <a:schemeClr val="bg1"/>
                </a:solidFill>
              </a:rPr>
              <a:t>kế</a:t>
            </a:r>
            <a:r>
              <a:rPr lang="en-US" sz="2400" b="1" dirty="0">
                <a:solidFill>
                  <a:schemeClr val="bg1"/>
                </a:solidFill>
              </a:rPr>
              <a:t> </a:t>
            </a:r>
            <a:r>
              <a:rPr lang="en-US" sz="2400" b="1" dirty="0" err="1">
                <a:solidFill>
                  <a:schemeClr val="bg1"/>
                </a:solidFill>
              </a:rPr>
              <a:t>phần</a:t>
            </a:r>
            <a:r>
              <a:rPr lang="en-US" sz="2400" b="1" dirty="0">
                <a:solidFill>
                  <a:schemeClr val="bg1"/>
                </a:solidFill>
              </a:rPr>
              <a:t> </a:t>
            </a:r>
            <a:r>
              <a:rPr lang="en-US" sz="2400" b="1" dirty="0" err="1">
                <a:solidFill>
                  <a:schemeClr val="bg1"/>
                </a:solidFill>
              </a:rPr>
              <a:t>cứng</a:t>
            </a:r>
            <a:endParaRPr lang="en-US" sz="2400" b="1" dirty="0">
              <a:solidFill>
                <a:schemeClr val="bg1"/>
              </a:solidFill>
            </a:endParaRPr>
          </a:p>
        </p:txBody>
      </p:sp>
      <p:sp>
        <p:nvSpPr>
          <p:cNvPr id="9" name="TextBox 8">
            <a:extLst>
              <a:ext uri="{FF2B5EF4-FFF2-40B4-BE49-F238E27FC236}">
                <a16:creationId xmlns:a16="http://schemas.microsoft.com/office/drawing/2014/main" id="{F18D143B-8AFC-9C1A-A05E-31C968C1CD48}"/>
              </a:ext>
            </a:extLst>
          </p:cNvPr>
          <p:cNvSpPr txBox="1"/>
          <p:nvPr/>
        </p:nvSpPr>
        <p:spPr>
          <a:xfrm>
            <a:off x="1248377" y="5953036"/>
            <a:ext cx="5706690" cy="338554"/>
          </a:xfrm>
          <a:prstGeom prst="rect">
            <a:avLst/>
          </a:prstGeom>
          <a:noFill/>
        </p:spPr>
        <p:txBody>
          <a:bodyPr wrap="none" rtlCol="0">
            <a:spAutoFit/>
          </a:bodyPr>
          <a:lstStyle/>
          <a:p>
            <a:r>
              <a:rPr lang="en-US" sz="1600" i="1" dirty="0" err="1"/>
              <a:t>Hình</a:t>
            </a:r>
            <a:r>
              <a:rPr lang="en-US" sz="1600" i="1" dirty="0"/>
              <a:t> 2.2. </a:t>
            </a:r>
            <a:r>
              <a:rPr lang="en-US" sz="1600" i="1" dirty="0" err="1"/>
              <a:t>Sơ</a:t>
            </a:r>
            <a:r>
              <a:rPr lang="en-US" sz="1600" i="1" dirty="0"/>
              <a:t> </a:t>
            </a:r>
            <a:r>
              <a:rPr lang="en-US" sz="1600" i="1" dirty="0" err="1"/>
              <a:t>đồ</a:t>
            </a:r>
            <a:r>
              <a:rPr lang="en-US" sz="1600" i="1" dirty="0"/>
              <a:t> </a:t>
            </a:r>
            <a:r>
              <a:rPr lang="en-US" sz="1600" i="1" dirty="0" err="1"/>
              <a:t>nguyên</a:t>
            </a:r>
            <a:r>
              <a:rPr lang="en-US" sz="1600" i="1" dirty="0"/>
              <a:t> </a:t>
            </a:r>
            <a:r>
              <a:rPr lang="en-US" sz="1600" i="1" dirty="0" err="1"/>
              <a:t>lý</a:t>
            </a:r>
            <a:r>
              <a:rPr lang="en-US" sz="1600" i="1" dirty="0"/>
              <a:t> </a:t>
            </a:r>
            <a:r>
              <a:rPr lang="en-US" sz="1600" i="1" dirty="0" err="1"/>
              <a:t>các</a:t>
            </a:r>
            <a:r>
              <a:rPr lang="en-US" sz="1600" i="1" dirty="0"/>
              <a:t> </a:t>
            </a:r>
            <a:r>
              <a:rPr lang="en-US" sz="1600" i="1" dirty="0" err="1"/>
              <a:t>mạch</a:t>
            </a:r>
            <a:r>
              <a:rPr lang="en-US" sz="1600" i="1" dirty="0"/>
              <a:t> </a:t>
            </a:r>
            <a:r>
              <a:rPr lang="en-US" sz="1600" i="1" dirty="0" err="1"/>
              <a:t>cảm</a:t>
            </a:r>
            <a:r>
              <a:rPr lang="en-US" sz="1600" i="1" dirty="0"/>
              <a:t> </a:t>
            </a:r>
            <a:r>
              <a:rPr lang="en-US" sz="1600" i="1" dirty="0" err="1"/>
              <a:t>biến</a:t>
            </a:r>
            <a:r>
              <a:rPr lang="en-US" sz="1600" i="1" dirty="0"/>
              <a:t> </a:t>
            </a:r>
            <a:r>
              <a:rPr lang="en-US" sz="1600" i="1" dirty="0" err="1"/>
              <a:t>và</a:t>
            </a:r>
            <a:r>
              <a:rPr lang="en-US" sz="1600" i="1" dirty="0"/>
              <a:t> </a:t>
            </a:r>
            <a:r>
              <a:rPr lang="en-US" sz="1600" i="1" dirty="0" err="1"/>
              <a:t>các</a:t>
            </a:r>
            <a:r>
              <a:rPr lang="en-US" sz="1600" i="1" dirty="0"/>
              <a:t> LED </a:t>
            </a:r>
            <a:r>
              <a:rPr lang="en-US" sz="1600" i="1" dirty="0" err="1"/>
              <a:t>cảnh</a:t>
            </a:r>
            <a:r>
              <a:rPr lang="en-US" sz="1600" i="1" dirty="0"/>
              <a:t> </a:t>
            </a:r>
            <a:r>
              <a:rPr lang="en-US" sz="1600" i="1" dirty="0" err="1"/>
              <a:t>báo</a:t>
            </a:r>
            <a:r>
              <a:rPr lang="en-US" sz="1600" i="1" dirty="0"/>
              <a:t>.</a:t>
            </a:r>
          </a:p>
        </p:txBody>
      </p:sp>
      <p:grpSp>
        <p:nvGrpSpPr>
          <p:cNvPr id="13" name="Group 12">
            <a:extLst>
              <a:ext uri="{FF2B5EF4-FFF2-40B4-BE49-F238E27FC236}">
                <a16:creationId xmlns:a16="http://schemas.microsoft.com/office/drawing/2014/main" id="{C3D78F2D-9532-7B7B-766D-20B39A57F1BF}"/>
              </a:ext>
            </a:extLst>
          </p:cNvPr>
          <p:cNvGrpSpPr/>
          <p:nvPr/>
        </p:nvGrpSpPr>
        <p:grpSpPr>
          <a:xfrm>
            <a:off x="598377" y="1246593"/>
            <a:ext cx="7006692" cy="4657201"/>
            <a:chOff x="2523430" y="1180830"/>
            <a:chExt cx="7006692" cy="4657201"/>
          </a:xfrm>
        </p:grpSpPr>
        <p:pic>
          <p:nvPicPr>
            <p:cNvPr id="6" name="Picture 5">
              <a:extLst>
                <a:ext uri="{FF2B5EF4-FFF2-40B4-BE49-F238E27FC236}">
                  <a16:creationId xmlns:a16="http://schemas.microsoft.com/office/drawing/2014/main" id="{0281446D-3B10-6690-11F2-4943B854137D}"/>
                </a:ext>
              </a:extLst>
            </p:cNvPr>
            <p:cNvPicPr>
              <a:picLocks noChangeAspect="1"/>
            </p:cNvPicPr>
            <p:nvPr/>
          </p:nvPicPr>
          <p:blipFill>
            <a:blip r:embed="rId2"/>
            <a:stretch>
              <a:fillRect/>
            </a:stretch>
          </p:blipFill>
          <p:spPr>
            <a:xfrm>
              <a:off x="2523430" y="1180830"/>
              <a:ext cx="7006690" cy="2281536"/>
            </a:xfrm>
            <a:prstGeom prst="rect">
              <a:avLst/>
            </a:prstGeom>
          </p:spPr>
        </p:pic>
        <p:pic>
          <p:nvPicPr>
            <p:cNvPr id="12" name="Picture 11">
              <a:extLst>
                <a:ext uri="{FF2B5EF4-FFF2-40B4-BE49-F238E27FC236}">
                  <a16:creationId xmlns:a16="http://schemas.microsoft.com/office/drawing/2014/main" id="{F092A981-1B03-7A47-5C4F-7CE072166ED1}"/>
                </a:ext>
              </a:extLst>
            </p:cNvPr>
            <p:cNvPicPr>
              <a:picLocks noChangeAspect="1"/>
            </p:cNvPicPr>
            <p:nvPr/>
          </p:nvPicPr>
          <p:blipFill>
            <a:blip r:embed="rId3"/>
            <a:stretch>
              <a:fillRect/>
            </a:stretch>
          </p:blipFill>
          <p:spPr>
            <a:xfrm>
              <a:off x="2523431" y="3485650"/>
              <a:ext cx="7006691" cy="2352381"/>
            </a:xfrm>
            <a:prstGeom prst="rect">
              <a:avLst/>
            </a:prstGeom>
          </p:spPr>
        </p:pic>
      </p:grpSp>
      <p:pic>
        <p:nvPicPr>
          <p:cNvPr id="15" name="Picture 14">
            <a:extLst>
              <a:ext uri="{FF2B5EF4-FFF2-40B4-BE49-F238E27FC236}">
                <a16:creationId xmlns:a16="http://schemas.microsoft.com/office/drawing/2014/main" id="{2345B5B7-E1A2-1A1C-F324-5BA16CAB5275}"/>
              </a:ext>
            </a:extLst>
          </p:cNvPr>
          <p:cNvPicPr>
            <a:picLocks noChangeAspect="1"/>
          </p:cNvPicPr>
          <p:nvPr/>
        </p:nvPicPr>
        <p:blipFill>
          <a:blip r:embed="rId4"/>
          <a:stretch>
            <a:fillRect/>
          </a:stretch>
        </p:blipFill>
        <p:spPr>
          <a:xfrm>
            <a:off x="7605067" y="1246593"/>
            <a:ext cx="3317195" cy="2318901"/>
          </a:xfrm>
          <a:prstGeom prst="rect">
            <a:avLst/>
          </a:prstGeom>
        </p:spPr>
      </p:pic>
      <p:sp>
        <p:nvSpPr>
          <p:cNvPr id="17" name="TextBox 16">
            <a:extLst>
              <a:ext uri="{FF2B5EF4-FFF2-40B4-BE49-F238E27FC236}">
                <a16:creationId xmlns:a16="http://schemas.microsoft.com/office/drawing/2014/main" id="{AE20A827-2C1B-1826-1E97-FC42EF9A6B16}"/>
              </a:ext>
            </a:extLst>
          </p:cNvPr>
          <p:cNvSpPr txBox="1"/>
          <p:nvPr/>
        </p:nvSpPr>
        <p:spPr>
          <a:xfrm>
            <a:off x="8176425" y="4411078"/>
            <a:ext cx="3417197" cy="1200329"/>
          </a:xfrm>
          <a:prstGeom prst="rect">
            <a:avLst/>
          </a:prstGeom>
          <a:noFill/>
        </p:spPr>
        <p:txBody>
          <a:bodyPr wrap="square" rtlCol="0">
            <a:spAutoFit/>
          </a:bodyPr>
          <a:lstStyle/>
          <a:p>
            <a:pPr algn="just"/>
            <a:r>
              <a:rPr lang="vi-VN" altLang="ja-JP" dirty="0">
                <a:latin typeface="Arial (Body)"/>
              </a:rPr>
              <a:t>Toàn bộ </a:t>
            </a:r>
            <a:r>
              <a:rPr lang="en-US" altLang="ja-JP" dirty="0" err="1">
                <a:latin typeface="Arial (Body)"/>
              </a:rPr>
              <a:t>khối</a:t>
            </a:r>
            <a:r>
              <a:rPr lang="en-US" altLang="ja-JP" dirty="0">
                <a:latin typeface="Arial (Body)"/>
              </a:rPr>
              <a:t> </a:t>
            </a:r>
            <a:r>
              <a:rPr lang="en-US" altLang="ja-JP" dirty="0" err="1">
                <a:latin typeface="Arial (Body)"/>
              </a:rPr>
              <a:t>cảm</a:t>
            </a:r>
            <a:r>
              <a:rPr lang="en-US" altLang="ja-JP" dirty="0">
                <a:latin typeface="Arial (Body)"/>
              </a:rPr>
              <a:t> </a:t>
            </a:r>
            <a:r>
              <a:rPr lang="en-US" altLang="ja-JP" dirty="0" err="1">
                <a:latin typeface="Arial (Body)"/>
              </a:rPr>
              <a:t>biến</a:t>
            </a:r>
            <a:r>
              <a:rPr lang="en-US" altLang="ja-JP" dirty="0">
                <a:latin typeface="Arial (Body)"/>
              </a:rPr>
              <a:t> </a:t>
            </a:r>
            <a:r>
              <a:rPr lang="vi-VN" altLang="ja-JP" dirty="0">
                <a:latin typeface="Arial (Body)"/>
              </a:rPr>
              <a:t>được thiết kế đồng bộ, tối ưu cho việc đo, xử lý và hiển thị tín hiệu phóng xạ.</a:t>
            </a:r>
            <a:endParaRPr lang="en-US" dirty="0">
              <a:latin typeface="Arial (Body)"/>
            </a:endParaRPr>
          </a:p>
        </p:txBody>
      </p:sp>
    </p:spTree>
    <p:extLst>
      <p:ext uri="{BB962C8B-B14F-4D97-AF65-F5344CB8AC3E}">
        <p14:creationId xmlns:p14="http://schemas.microsoft.com/office/powerpoint/2010/main" val="400496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8C682-0EA3-0DA8-0864-BE0931E2A1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7BB329-7A1A-FFBA-CECC-C99AB119EE54}"/>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2" name="Title 1">
            <a:extLst>
              <a:ext uri="{FF2B5EF4-FFF2-40B4-BE49-F238E27FC236}">
                <a16:creationId xmlns:a16="http://schemas.microsoft.com/office/drawing/2014/main" id="{B124E79D-57F1-54E9-9CF4-17A37A62010C}"/>
              </a:ext>
            </a:extLst>
          </p:cNvPr>
          <p:cNvSpPr>
            <a:spLocks noGrp="1"/>
          </p:cNvSpPr>
          <p:nvPr>
            <p:ph type="title"/>
          </p:nvPr>
        </p:nvSpPr>
        <p:spPr/>
        <p:txBody>
          <a:bodyPr>
            <a:normAutofit fontScale="90000"/>
          </a:bodyPr>
          <a:lstStyle/>
          <a:p>
            <a:pPr marL="0" indent="0">
              <a:buNone/>
            </a:pPr>
            <a:r>
              <a:rPr lang="en-US" sz="2800" dirty="0">
                <a:latin typeface="Arial" panose="020B0604020202020204" pitchFamily="34" charset="0"/>
                <a:cs typeface="Arial" panose="020B0604020202020204" pitchFamily="34" charset="0"/>
              </a:rPr>
              <a:t>II.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D5EC1A1-EB7B-6474-C027-D40CBFE5F9A4}"/>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3. </a:t>
            </a:r>
            <a:r>
              <a:rPr lang="en-US" sz="2400" b="1" dirty="0" err="1">
                <a:solidFill>
                  <a:schemeClr val="bg1"/>
                </a:solidFill>
              </a:rPr>
              <a:t>Thiết</a:t>
            </a:r>
            <a:r>
              <a:rPr lang="en-US" sz="2400" b="1" dirty="0">
                <a:solidFill>
                  <a:schemeClr val="bg1"/>
                </a:solidFill>
              </a:rPr>
              <a:t> </a:t>
            </a:r>
            <a:r>
              <a:rPr lang="en-US" sz="2400" b="1" dirty="0" err="1">
                <a:solidFill>
                  <a:schemeClr val="bg1"/>
                </a:solidFill>
              </a:rPr>
              <a:t>kế</a:t>
            </a:r>
            <a:r>
              <a:rPr lang="en-US" sz="2400" b="1" dirty="0">
                <a:solidFill>
                  <a:schemeClr val="bg1"/>
                </a:solidFill>
              </a:rPr>
              <a:t> </a:t>
            </a:r>
            <a:r>
              <a:rPr lang="en-US" sz="2400" b="1" dirty="0" err="1">
                <a:solidFill>
                  <a:schemeClr val="bg1"/>
                </a:solidFill>
              </a:rPr>
              <a:t>phần</a:t>
            </a:r>
            <a:r>
              <a:rPr lang="en-US" sz="2400" b="1" dirty="0">
                <a:solidFill>
                  <a:schemeClr val="bg1"/>
                </a:solidFill>
              </a:rPr>
              <a:t> </a:t>
            </a:r>
            <a:r>
              <a:rPr lang="en-US" sz="2400" b="1" dirty="0" err="1">
                <a:solidFill>
                  <a:schemeClr val="bg1"/>
                </a:solidFill>
              </a:rPr>
              <a:t>cứng</a:t>
            </a:r>
            <a:endParaRPr lang="en-US" sz="2400" b="1" dirty="0">
              <a:solidFill>
                <a:schemeClr val="bg1"/>
              </a:solidFill>
            </a:endParaRPr>
          </a:p>
        </p:txBody>
      </p:sp>
      <p:sp>
        <p:nvSpPr>
          <p:cNvPr id="9" name="TextBox 8">
            <a:extLst>
              <a:ext uri="{FF2B5EF4-FFF2-40B4-BE49-F238E27FC236}">
                <a16:creationId xmlns:a16="http://schemas.microsoft.com/office/drawing/2014/main" id="{A9D8E077-D4EA-B760-A635-5F1CA05FCC1B}"/>
              </a:ext>
            </a:extLst>
          </p:cNvPr>
          <p:cNvSpPr txBox="1"/>
          <p:nvPr/>
        </p:nvSpPr>
        <p:spPr>
          <a:xfrm>
            <a:off x="4007347" y="5969558"/>
            <a:ext cx="4530023" cy="338554"/>
          </a:xfrm>
          <a:prstGeom prst="rect">
            <a:avLst/>
          </a:prstGeom>
          <a:noFill/>
        </p:spPr>
        <p:txBody>
          <a:bodyPr wrap="none" rtlCol="0">
            <a:spAutoFit/>
          </a:bodyPr>
          <a:lstStyle/>
          <a:p>
            <a:r>
              <a:rPr lang="en-US" sz="1600" i="1" dirty="0" err="1"/>
              <a:t>Hình</a:t>
            </a:r>
            <a:r>
              <a:rPr lang="en-US" sz="1600" i="1" dirty="0"/>
              <a:t> 2.3. </a:t>
            </a:r>
            <a:r>
              <a:rPr lang="en-US" sz="1600" i="1" dirty="0" err="1"/>
              <a:t>Sơ</a:t>
            </a:r>
            <a:r>
              <a:rPr lang="en-US" sz="1600" i="1" dirty="0"/>
              <a:t> </a:t>
            </a:r>
            <a:r>
              <a:rPr lang="en-US" sz="1600" i="1" dirty="0" err="1"/>
              <a:t>đồ</a:t>
            </a:r>
            <a:r>
              <a:rPr lang="en-US" sz="1600" i="1" dirty="0"/>
              <a:t> </a:t>
            </a:r>
            <a:r>
              <a:rPr lang="en-US" sz="1600" i="1" dirty="0" err="1"/>
              <a:t>nguyên</a:t>
            </a:r>
            <a:r>
              <a:rPr lang="en-US" sz="1600" i="1" dirty="0"/>
              <a:t> </a:t>
            </a:r>
            <a:r>
              <a:rPr lang="en-US" sz="1600" i="1" dirty="0" err="1"/>
              <a:t>lý</a:t>
            </a:r>
            <a:r>
              <a:rPr lang="en-US" sz="1600" i="1" dirty="0"/>
              <a:t> </a:t>
            </a:r>
            <a:r>
              <a:rPr lang="en-US" sz="1600" i="1" dirty="0" err="1"/>
              <a:t>khối</a:t>
            </a:r>
            <a:r>
              <a:rPr lang="en-US" sz="1600" i="1" dirty="0"/>
              <a:t> vi </a:t>
            </a:r>
            <a:r>
              <a:rPr lang="en-US" sz="1600" i="1" dirty="0" err="1"/>
              <a:t>xử</a:t>
            </a:r>
            <a:r>
              <a:rPr lang="en-US" sz="1600" i="1" dirty="0"/>
              <a:t> </a:t>
            </a:r>
            <a:r>
              <a:rPr lang="en-US" sz="1600" i="1" dirty="0" err="1"/>
              <a:t>lý</a:t>
            </a:r>
            <a:r>
              <a:rPr lang="en-US" sz="1600" i="1" dirty="0"/>
              <a:t> </a:t>
            </a:r>
            <a:r>
              <a:rPr lang="en-US" sz="1600" i="1" dirty="0" err="1"/>
              <a:t>và</a:t>
            </a:r>
            <a:r>
              <a:rPr lang="en-US" sz="1600" i="1" dirty="0"/>
              <a:t> </a:t>
            </a:r>
            <a:r>
              <a:rPr lang="en-US" sz="1600" i="1" dirty="0" err="1"/>
              <a:t>khối</a:t>
            </a:r>
            <a:r>
              <a:rPr lang="en-US" sz="1600" i="1" dirty="0"/>
              <a:t> </a:t>
            </a:r>
            <a:r>
              <a:rPr lang="en-US" sz="1600" i="1" dirty="0" err="1"/>
              <a:t>nguồn</a:t>
            </a:r>
            <a:endParaRPr lang="en-US" sz="1600" i="1" dirty="0"/>
          </a:p>
        </p:txBody>
      </p:sp>
      <p:pic>
        <p:nvPicPr>
          <p:cNvPr id="5" name="Picture 4">
            <a:extLst>
              <a:ext uri="{FF2B5EF4-FFF2-40B4-BE49-F238E27FC236}">
                <a16:creationId xmlns:a16="http://schemas.microsoft.com/office/drawing/2014/main" id="{59DB49EE-E281-050E-5B61-D3B25ABE5772}"/>
              </a:ext>
            </a:extLst>
          </p:cNvPr>
          <p:cNvPicPr>
            <a:picLocks noChangeAspect="1"/>
          </p:cNvPicPr>
          <p:nvPr/>
        </p:nvPicPr>
        <p:blipFill>
          <a:blip r:embed="rId2"/>
          <a:stretch>
            <a:fillRect/>
          </a:stretch>
        </p:blipFill>
        <p:spPr>
          <a:xfrm>
            <a:off x="2421197" y="1180830"/>
            <a:ext cx="7702321" cy="4711201"/>
          </a:xfrm>
          <a:prstGeom prst="rect">
            <a:avLst/>
          </a:prstGeom>
        </p:spPr>
      </p:pic>
    </p:spTree>
    <p:extLst>
      <p:ext uri="{BB962C8B-B14F-4D97-AF65-F5344CB8AC3E}">
        <p14:creationId xmlns:p14="http://schemas.microsoft.com/office/powerpoint/2010/main" val="2133140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1E5FC-D386-3502-900B-AFE484801E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E61F00-F4CB-840F-E9DC-E4441A9609A9}"/>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2" name="Title 1">
            <a:extLst>
              <a:ext uri="{FF2B5EF4-FFF2-40B4-BE49-F238E27FC236}">
                <a16:creationId xmlns:a16="http://schemas.microsoft.com/office/drawing/2014/main" id="{128DB1EA-4D43-D38E-4873-607B43E5A1A2}"/>
              </a:ext>
            </a:extLst>
          </p:cNvPr>
          <p:cNvSpPr>
            <a:spLocks noGrp="1"/>
          </p:cNvSpPr>
          <p:nvPr>
            <p:ph type="title"/>
          </p:nvPr>
        </p:nvSpPr>
        <p:spPr/>
        <p:txBody>
          <a:bodyPr>
            <a:normAutofit fontScale="90000"/>
          </a:bodyPr>
          <a:lstStyle/>
          <a:p>
            <a:pPr marL="0" indent="0">
              <a:buNone/>
            </a:pPr>
            <a:r>
              <a:rPr lang="en-US" sz="2800" dirty="0">
                <a:latin typeface="Arial" panose="020B0604020202020204" pitchFamily="34" charset="0"/>
                <a:cs typeface="Arial" panose="020B0604020202020204" pitchFamily="34" charset="0"/>
              </a:rPr>
              <a:t>II.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153A53E-A0B6-4F2F-6EEB-89C19B468FFF}"/>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4. </a:t>
            </a:r>
            <a:r>
              <a:rPr lang="en-US" sz="2400" b="1" dirty="0" err="1">
                <a:solidFill>
                  <a:schemeClr val="bg1"/>
                </a:solidFill>
              </a:rPr>
              <a:t>Thiết</a:t>
            </a:r>
            <a:r>
              <a:rPr lang="en-US" sz="2400" b="1" dirty="0">
                <a:solidFill>
                  <a:schemeClr val="bg1"/>
                </a:solidFill>
              </a:rPr>
              <a:t> </a:t>
            </a:r>
            <a:r>
              <a:rPr lang="en-US" sz="2400" b="1" dirty="0" err="1">
                <a:solidFill>
                  <a:schemeClr val="bg1"/>
                </a:solidFill>
              </a:rPr>
              <a:t>kế</a:t>
            </a:r>
            <a:r>
              <a:rPr lang="en-US" sz="2400" b="1" dirty="0">
                <a:solidFill>
                  <a:schemeClr val="bg1"/>
                </a:solidFill>
              </a:rPr>
              <a:t> firmware</a:t>
            </a:r>
          </a:p>
        </p:txBody>
      </p:sp>
      <p:sp>
        <p:nvSpPr>
          <p:cNvPr id="9" name="TextBox 8">
            <a:extLst>
              <a:ext uri="{FF2B5EF4-FFF2-40B4-BE49-F238E27FC236}">
                <a16:creationId xmlns:a16="http://schemas.microsoft.com/office/drawing/2014/main" id="{A202CB80-9878-4B19-5A25-D9071B336C09}"/>
              </a:ext>
            </a:extLst>
          </p:cNvPr>
          <p:cNvSpPr txBox="1"/>
          <p:nvPr/>
        </p:nvSpPr>
        <p:spPr>
          <a:xfrm>
            <a:off x="241013" y="2702978"/>
            <a:ext cx="5309980" cy="338554"/>
          </a:xfrm>
          <a:prstGeom prst="rect">
            <a:avLst/>
          </a:prstGeom>
          <a:noFill/>
        </p:spPr>
        <p:txBody>
          <a:bodyPr wrap="none" rtlCol="0">
            <a:spAutoFit/>
          </a:bodyPr>
          <a:lstStyle/>
          <a:p>
            <a:r>
              <a:rPr lang="en-US" sz="1600" i="1" dirty="0" err="1"/>
              <a:t>Hình</a:t>
            </a:r>
            <a:r>
              <a:rPr lang="en-US" sz="1600" i="1" dirty="0"/>
              <a:t> 2.4. Định </a:t>
            </a:r>
            <a:r>
              <a:rPr lang="en-US" sz="1600" i="1" dirty="0" err="1"/>
              <a:t>dạng</a:t>
            </a:r>
            <a:r>
              <a:rPr lang="en-US" sz="1600" i="1" dirty="0"/>
              <a:t> </a:t>
            </a:r>
            <a:r>
              <a:rPr lang="en-US" sz="1600" i="1" dirty="0" err="1"/>
              <a:t>bản</a:t>
            </a:r>
            <a:r>
              <a:rPr lang="en-US" sz="1600" i="1" dirty="0"/>
              <a:t> tin JSON </a:t>
            </a:r>
            <a:r>
              <a:rPr lang="en-US" sz="1600" i="1" dirty="0" err="1"/>
              <a:t>gửi</a:t>
            </a:r>
            <a:r>
              <a:rPr lang="en-US" sz="1600" i="1" dirty="0"/>
              <a:t> </a:t>
            </a:r>
            <a:r>
              <a:rPr lang="en-US" sz="1600" i="1" dirty="0" err="1"/>
              <a:t>lên</a:t>
            </a:r>
            <a:r>
              <a:rPr lang="en-US" sz="1600" i="1" dirty="0"/>
              <a:t> </a:t>
            </a:r>
            <a:r>
              <a:rPr lang="en-US" sz="1600" i="1" dirty="0" err="1"/>
              <a:t>thiết</a:t>
            </a:r>
            <a:r>
              <a:rPr lang="en-US" sz="1600" i="1" dirty="0"/>
              <a:t> </a:t>
            </a:r>
            <a:r>
              <a:rPr lang="en-US" sz="1600" i="1" dirty="0" err="1"/>
              <a:t>bị</a:t>
            </a:r>
            <a:r>
              <a:rPr lang="en-US" sz="1600" i="1" dirty="0"/>
              <a:t> </a:t>
            </a:r>
            <a:r>
              <a:rPr lang="en-US" sz="1600" i="1" dirty="0" err="1"/>
              <a:t>truyền</a:t>
            </a:r>
            <a:r>
              <a:rPr lang="en-US" sz="1600" i="1" dirty="0"/>
              <a:t> </a:t>
            </a:r>
            <a:r>
              <a:rPr lang="en-US" sz="1600" i="1" dirty="0" err="1"/>
              <a:t>thông</a:t>
            </a:r>
            <a:endParaRPr lang="en-US" sz="1600" i="1" dirty="0"/>
          </a:p>
        </p:txBody>
      </p:sp>
      <p:pic>
        <p:nvPicPr>
          <p:cNvPr id="10" name="Picture 9">
            <a:extLst>
              <a:ext uri="{FF2B5EF4-FFF2-40B4-BE49-F238E27FC236}">
                <a16:creationId xmlns:a16="http://schemas.microsoft.com/office/drawing/2014/main" id="{9366BE68-E60C-9980-5433-59C36CF929FD}"/>
              </a:ext>
            </a:extLst>
          </p:cNvPr>
          <p:cNvPicPr>
            <a:picLocks noChangeAspect="1"/>
          </p:cNvPicPr>
          <p:nvPr/>
        </p:nvPicPr>
        <p:blipFill>
          <a:blip r:embed="rId2"/>
          <a:stretch>
            <a:fillRect/>
          </a:stretch>
        </p:blipFill>
        <p:spPr>
          <a:xfrm>
            <a:off x="338736" y="1351354"/>
            <a:ext cx="4933950" cy="1181100"/>
          </a:xfrm>
          <a:prstGeom prst="rect">
            <a:avLst/>
          </a:prstGeom>
        </p:spPr>
      </p:pic>
      <p:sp>
        <p:nvSpPr>
          <p:cNvPr id="12" name="TextBox 11">
            <a:extLst>
              <a:ext uri="{FF2B5EF4-FFF2-40B4-BE49-F238E27FC236}">
                <a16:creationId xmlns:a16="http://schemas.microsoft.com/office/drawing/2014/main" id="{6D23DB46-27E0-C0DB-5B5E-3DA7C6544B21}"/>
              </a:ext>
            </a:extLst>
          </p:cNvPr>
          <p:cNvSpPr txBox="1"/>
          <p:nvPr/>
        </p:nvSpPr>
        <p:spPr>
          <a:xfrm>
            <a:off x="5824948" y="1311235"/>
            <a:ext cx="6126039" cy="5016758"/>
          </a:xfrm>
          <a:prstGeom prst="rect">
            <a:avLst/>
          </a:prstGeom>
          <a:noFill/>
        </p:spPr>
        <p:txBody>
          <a:bodyPr wrap="square" rtlCol="0">
            <a:spAutoFit/>
          </a:bodyPr>
          <a:lstStyle/>
          <a:p>
            <a:pPr lvl="0" algn="just" eaLnBrk="0" fontAlgn="base" hangingPunct="0">
              <a:spcBef>
                <a:spcPct val="0"/>
              </a:spcBef>
              <a:spcAft>
                <a:spcPct val="0"/>
              </a:spcAft>
            </a:pPr>
            <a:r>
              <a:rPr lang="ja-JP" altLang="ja-JP" sz="1600" dirty="0">
                <a:latin typeface="Arial (Body)"/>
              </a:rPr>
              <a:t>Ở chiều điều khiển ngược lại, từ thiết bị truyền thông gửi lệnh xuống thiết bị cảm biến, hệ thống hỗ trợ các lệnh điều khiển như sau:</a:t>
            </a:r>
          </a:p>
          <a:p>
            <a:pPr marL="285750" lvl="0" indent="-285750" algn="just" eaLnBrk="0" fontAlgn="base" hangingPunct="0">
              <a:spcBef>
                <a:spcPct val="0"/>
              </a:spcBef>
              <a:spcAft>
                <a:spcPct val="0"/>
              </a:spcAft>
              <a:buFont typeface="Arial" panose="020B0604020202020204" pitchFamily="34" charset="0"/>
              <a:buChar char="•"/>
            </a:pPr>
            <a:r>
              <a:rPr lang="ja-JP" altLang="ja-JP" sz="1600" dirty="0">
                <a:latin typeface="Arial (Body)"/>
              </a:rPr>
              <a:t>SENSOR_GEIGER_ONLY: chuyển thiết bị sang chế độ chỉ sử dụng cảm biến Geiger.</a:t>
            </a:r>
          </a:p>
          <a:p>
            <a:pPr marL="285750" lvl="0" indent="-285750" algn="just" eaLnBrk="0" fontAlgn="base" hangingPunct="0">
              <a:spcBef>
                <a:spcPct val="0"/>
              </a:spcBef>
              <a:spcAft>
                <a:spcPct val="0"/>
              </a:spcAft>
              <a:buFont typeface="Arial" panose="020B0604020202020204" pitchFamily="34" charset="0"/>
              <a:buChar char="•"/>
            </a:pPr>
            <a:r>
              <a:rPr lang="ja-JP" altLang="ja-JP" sz="1600" dirty="0">
                <a:latin typeface="Arial (Body)"/>
              </a:rPr>
              <a:t>SENSOR_BPW34_ONLY: chỉ sử dụng cảm biến quang BPW34.</a:t>
            </a:r>
          </a:p>
          <a:p>
            <a:pPr marL="285750" lvl="0" indent="-285750" algn="just" eaLnBrk="0" fontAlgn="base" hangingPunct="0">
              <a:spcBef>
                <a:spcPct val="0"/>
              </a:spcBef>
              <a:spcAft>
                <a:spcPct val="0"/>
              </a:spcAft>
              <a:buFont typeface="Arial" panose="020B0604020202020204" pitchFamily="34" charset="0"/>
              <a:buChar char="•"/>
            </a:pPr>
            <a:r>
              <a:rPr lang="ja-JP" altLang="ja-JP" sz="1600" dirty="0">
                <a:latin typeface="Arial (Body)"/>
              </a:rPr>
              <a:t>SENSOR_GEIGER_BPW34: kích hoạt cả hai cảm biến cùng lúc.</a:t>
            </a:r>
          </a:p>
          <a:p>
            <a:pPr marL="285750" lvl="0" indent="-285750" algn="just" eaLnBrk="0" fontAlgn="base" hangingPunct="0">
              <a:spcBef>
                <a:spcPct val="0"/>
              </a:spcBef>
              <a:spcAft>
                <a:spcPct val="0"/>
              </a:spcAft>
              <a:buFont typeface="Arial" panose="020B0604020202020204" pitchFamily="34" charset="0"/>
              <a:buChar char="•"/>
            </a:pPr>
            <a:r>
              <a:rPr lang="ja-JP" altLang="ja-JP" sz="1600" dirty="0">
                <a:latin typeface="Arial (Body)"/>
              </a:rPr>
              <a:t>SENSOR_FREQ_N: đặt thời gian gửi dữ liệu là N giây.</a:t>
            </a:r>
          </a:p>
          <a:p>
            <a:pPr marL="285750" lvl="0" indent="-285750" algn="just" eaLnBrk="0" fontAlgn="base" hangingPunct="0">
              <a:spcBef>
                <a:spcPct val="0"/>
              </a:spcBef>
              <a:spcAft>
                <a:spcPct val="0"/>
              </a:spcAft>
              <a:buFont typeface="Arial" panose="020B0604020202020204" pitchFamily="34" charset="0"/>
              <a:buChar char="•"/>
            </a:pPr>
            <a:r>
              <a:rPr lang="ja-JP" altLang="ja-JP" sz="1600" dirty="0">
                <a:latin typeface="Arial (Body)"/>
              </a:rPr>
              <a:t>SENSOR_CALBA_N: hiệu chỉnh hệ số a trong công thức tính toán dữ liệu với giá trị N.</a:t>
            </a:r>
          </a:p>
          <a:p>
            <a:pPr marL="285750" lvl="0" indent="-285750" algn="just" eaLnBrk="0" fontAlgn="base" hangingPunct="0">
              <a:spcBef>
                <a:spcPct val="0"/>
              </a:spcBef>
              <a:spcAft>
                <a:spcPct val="0"/>
              </a:spcAft>
              <a:buFont typeface="Arial" panose="020B0604020202020204" pitchFamily="34" charset="0"/>
              <a:buChar char="•"/>
            </a:pPr>
            <a:r>
              <a:rPr lang="ja-JP" altLang="ja-JP" sz="1600" dirty="0">
                <a:latin typeface="Arial (Body)"/>
              </a:rPr>
              <a:t>SENSOR_CALBB_N: hiệu chỉnh hệ số b với giá trị N.</a:t>
            </a:r>
          </a:p>
          <a:p>
            <a:pPr lvl="0" algn="just" eaLnBrk="0" fontAlgn="base" hangingPunct="0">
              <a:spcBef>
                <a:spcPct val="0"/>
              </a:spcBef>
              <a:spcAft>
                <a:spcPct val="0"/>
              </a:spcAft>
            </a:pPr>
            <a:endParaRPr lang="en-US" altLang="ja-JP" sz="1600" dirty="0">
              <a:latin typeface="Arial (Body)"/>
            </a:endParaRPr>
          </a:p>
          <a:p>
            <a:pPr lvl="0" algn="just" eaLnBrk="0" fontAlgn="base" hangingPunct="0">
              <a:spcBef>
                <a:spcPct val="0"/>
              </a:spcBef>
              <a:spcAft>
                <a:spcPct val="0"/>
              </a:spcAft>
            </a:pPr>
            <a:r>
              <a:rPr lang="ja-JP" altLang="ja-JP" sz="1600" dirty="0">
                <a:latin typeface="Arial (Body)"/>
              </a:rPr>
              <a:t>Khi các hệ số hiệu chỉnh được áp dụng, dữ liệu CPM đo được từ cảm biến sẽ được tính toán lại theo công thức:</a:t>
            </a:r>
          </a:p>
          <a:p>
            <a:pPr lvl="0" algn="just" eaLnBrk="0" fontAlgn="base" hangingPunct="0">
              <a:spcBef>
                <a:spcPct val="0"/>
              </a:spcBef>
              <a:spcAft>
                <a:spcPct val="0"/>
              </a:spcAft>
            </a:pPr>
            <a:r>
              <a:rPr lang="ja-JP" altLang="ja-JP" sz="1600" b="1" dirty="0">
                <a:latin typeface="Arial (Body)"/>
              </a:rPr>
              <a:t>y = a × x + b</a:t>
            </a:r>
            <a:endParaRPr lang="ja-JP" altLang="ja-JP" sz="1600" dirty="0">
              <a:latin typeface="Arial (Body)"/>
            </a:endParaRPr>
          </a:p>
          <a:p>
            <a:pPr lvl="0" algn="just" eaLnBrk="0" fontAlgn="base" hangingPunct="0">
              <a:spcBef>
                <a:spcPct val="0"/>
              </a:spcBef>
              <a:spcAft>
                <a:spcPct val="0"/>
              </a:spcAft>
            </a:pPr>
            <a:r>
              <a:rPr lang="ja-JP" altLang="ja-JP" sz="1600" dirty="0">
                <a:latin typeface="Arial (Body)"/>
              </a:rPr>
              <a:t>Trong đó:</a:t>
            </a:r>
          </a:p>
          <a:p>
            <a:pPr marL="285750" lvl="0" indent="-285750" algn="just" eaLnBrk="0" fontAlgn="base" hangingPunct="0">
              <a:spcBef>
                <a:spcPct val="0"/>
              </a:spcBef>
              <a:spcAft>
                <a:spcPct val="0"/>
              </a:spcAft>
              <a:buFont typeface="Arial" panose="020B0604020202020204" pitchFamily="34" charset="0"/>
              <a:buChar char="•"/>
            </a:pPr>
            <a:r>
              <a:rPr lang="ja-JP" altLang="ja-JP" sz="1600" b="1" dirty="0">
                <a:latin typeface="Arial (Body)"/>
              </a:rPr>
              <a:t>x</a:t>
            </a:r>
            <a:r>
              <a:rPr lang="ja-JP" altLang="ja-JP" sz="1600" dirty="0">
                <a:latin typeface="Arial (Body)"/>
              </a:rPr>
              <a:t> là giá trị CPM ban đầu (chưa hiệu chỉnh).</a:t>
            </a:r>
          </a:p>
          <a:p>
            <a:pPr marL="285750" lvl="0" indent="-285750" algn="just" eaLnBrk="0" fontAlgn="base" hangingPunct="0">
              <a:spcBef>
                <a:spcPct val="0"/>
              </a:spcBef>
              <a:spcAft>
                <a:spcPct val="0"/>
              </a:spcAft>
              <a:buFont typeface="Arial" panose="020B0604020202020204" pitchFamily="34" charset="0"/>
              <a:buChar char="•"/>
            </a:pPr>
            <a:r>
              <a:rPr lang="ja-JP" altLang="ja-JP" sz="1600" b="1" dirty="0">
                <a:latin typeface="Arial (Body)"/>
              </a:rPr>
              <a:t>y</a:t>
            </a:r>
            <a:r>
              <a:rPr lang="ja-JP" altLang="ja-JP" sz="1600" dirty="0">
                <a:latin typeface="Arial (Body)"/>
              </a:rPr>
              <a:t> là giá trị CPM sau khi đã hiệu chỉnh.</a:t>
            </a:r>
          </a:p>
        </p:txBody>
      </p:sp>
      <p:sp>
        <p:nvSpPr>
          <p:cNvPr id="14" name="TextBox 13">
            <a:extLst>
              <a:ext uri="{FF2B5EF4-FFF2-40B4-BE49-F238E27FC236}">
                <a16:creationId xmlns:a16="http://schemas.microsoft.com/office/drawing/2014/main" id="{9172B135-4CB4-95B1-0AF7-C3DF7323A8D3}"/>
              </a:ext>
            </a:extLst>
          </p:cNvPr>
          <p:cNvSpPr txBox="1"/>
          <p:nvPr/>
        </p:nvSpPr>
        <p:spPr>
          <a:xfrm>
            <a:off x="150721" y="3206027"/>
            <a:ext cx="5309980" cy="2800767"/>
          </a:xfrm>
          <a:prstGeom prst="rect">
            <a:avLst/>
          </a:prstGeom>
          <a:noFill/>
        </p:spPr>
        <p:txBody>
          <a:bodyPr wrap="square" rtlCol="0">
            <a:spAutoFit/>
          </a:bodyPr>
          <a:lstStyle/>
          <a:p>
            <a:pPr lvl="0" algn="just" eaLnBrk="0" fontAlgn="base" hangingPunct="0">
              <a:spcBef>
                <a:spcPct val="0"/>
              </a:spcBef>
              <a:spcAft>
                <a:spcPct val="0"/>
              </a:spcAft>
            </a:pPr>
            <a:r>
              <a:rPr lang="ja-JP" altLang="ja-JP" sz="1600" dirty="0">
                <a:latin typeface="Arial (Body)"/>
              </a:rPr>
              <a:t>Trong định dạng trên:</a:t>
            </a:r>
          </a:p>
          <a:p>
            <a:pPr marL="285750" lvl="0" indent="-285750" algn="just" eaLnBrk="0" fontAlgn="base" hangingPunct="0">
              <a:spcBef>
                <a:spcPct val="0"/>
              </a:spcBef>
              <a:spcAft>
                <a:spcPct val="0"/>
              </a:spcAft>
              <a:buFont typeface="Arial" panose="020B0604020202020204" pitchFamily="34" charset="0"/>
              <a:buChar char="•"/>
            </a:pPr>
            <a:r>
              <a:rPr lang="ja-JP" altLang="ja-JP" sz="1600" dirty="0">
                <a:latin typeface="Arial (Body)"/>
              </a:rPr>
              <a:t>Trường "bpw34" là kiểu dữ liệu số thực (float), đơn vị là µSv/h, thể hiện giá trị đo từ cảm biến BPW34.</a:t>
            </a:r>
          </a:p>
          <a:p>
            <a:pPr marL="285750" lvl="0" indent="-285750" algn="just" eaLnBrk="0" fontAlgn="base" hangingPunct="0">
              <a:spcBef>
                <a:spcPct val="0"/>
              </a:spcBef>
              <a:spcAft>
                <a:spcPct val="0"/>
              </a:spcAft>
              <a:buFont typeface="Arial" panose="020B0604020202020204" pitchFamily="34" charset="0"/>
              <a:buChar char="•"/>
            </a:pPr>
            <a:r>
              <a:rPr lang="ja-JP" altLang="ja-JP" sz="1600" dirty="0">
                <a:latin typeface="Arial (Body)"/>
              </a:rPr>
              <a:t>Trường "geiger" cũng là kiểu số thực (float), đơn vị là µSv/h, tương ứng với giá trị đo từ cảm biến Geiger-Müller.</a:t>
            </a:r>
          </a:p>
          <a:p>
            <a:pPr marL="285750" lvl="0" indent="-285750" algn="just" eaLnBrk="0" fontAlgn="base" hangingPunct="0">
              <a:spcBef>
                <a:spcPct val="0"/>
              </a:spcBef>
              <a:spcAft>
                <a:spcPct val="0"/>
              </a:spcAft>
              <a:buFont typeface="Arial" panose="020B0604020202020204" pitchFamily="34" charset="0"/>
              <a:buChar char="•"/>
            </a:pPr>
            <a:r>
              <a:rPr lang="ja-JP" altLang="ja-JP" sz="1600" dirty="0">
                <a:latin typeface="Arial (Body)"/>
              </a:rPr>
              <a:t>Trường "current_mode" là chuỗi (string), cho biết chế độ hoạt động hiện tại của hệ thống, gồm một trong ba giá trị: GEIGER (chỉ sử dụng cảm biến Geiger), BP (chỉ sử dụng cảm biến BPW34), và BOTH (sử dụng cả hai cảm biến).</a:t>
            </a:r>
            <a:endParaRPr lang="en-US" altLang="ja-JP" sz="1600" dirty="0">
              <a:latin typeface="Arial (Body)"/>
            </a:endParaRPr>
          </a:p>
        </p:txBody>
      </p:sp>
    </p:spTree>
    <p:extLst>
      <p:ext uri="{BB962C8B-B14F-4D97-AF65-F5344CB8AC3E}">
        <p14:creationId xmlns:p14="http://schemas.microsoft.com/office/powerpoint/2010/main" val="57389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B6BC1-550A-D1AD-10F2-0B1EDE9BF38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19FCE5-0DFA-414F-CD6F-CFDFA955294B}"/>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2" name="Title 1">
            <a:extLst>
              <a:ext uri="{FF2B5EF4-FFF2-40B4-BE49-F238E27FC236}">
                <a16:creationId xmlns:a16="http://schemas.microsoft.com/office/drawing/2014/main" id="{596BD58D-1EA6-C2FB-C5AA-F68CC99F2808}"/>
              </a:ext>
            </a:extLst>
          </p:cNvPr>
          <p:cNvSpPr>
            <a:spLocks noGrp="1"/>
          </p:cNvSpPr>
          <p:nvPr>
            <p:ph type="title"/>
          </p:nvPr>
        </p:nvSpPr>
        <p:spPr/>
        <p:txBody>
          <a:bodyPr>
            <a:normAutofit fontScale="90000"/>
          </a:bodyPr>
          <a:lstStyle/>
          <a:p>
            <a:pPr marL="0" indent="0">
              <a:buNone/>
            </a:pPr>
            <a:r>
              <a:rPr lang="en-US" sz="2800" dirty="0">
                <a:latin typeface="Arial" panose="020B0604020202020204" pitchFamily="34" charset="0"/>
                <a:cs typeface="Arial" panose="020B0604020202020204" pitchFamily="34" charset="0"/>
              </a:rPr>
              <a:t>II.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endParaRPr lang="en-US" sz="2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8EFDD3D-9874-843D-0432-FA424DEEBFEF}"/>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4. </a:t>
            </a:r>
            <a:r>
              <a:rPr lang="en-US" sz="2400" b="1" dirty="0" err="1">
                <a:solidFill>
                  <a:schemeClr val="bg1"/>
                </a:solidFill>
              </a:rPr>
              <a:t>Thiết</a:t>
            </a:r>
            <a:r>
              <a:rPr lang="en-US" sz="2400" b="1" dirty="0">
                <a:solidFill>
                  <a:schemeClr val="bg1"/>
                </a:solidFill>
              </a:rPr>
              <a:t> </a:t>
            </a:r>
            <a:r>
              <a:rPr lang="en-US" sz="2400" b="1" dirty="0" err="1">
                <a:solidFill>
                  <a:schemeClr val="bg1"/>
                </a:solidFill>
              </a:rPr>
              <a:t>kế</a:t>
            </a:r>
            <a:r>
              <a:rPr lang="en-US" sz="2400" b="1" dirty="0">
                <a:solidFill>
                  <a:schemeClr val="bg1"/>
                </a:solidFill>
              </a:rPr>
              <a:t> firmware</a:t>
            </a:r>
          </a:p>
        </p:txBody>
      </p:sp>
      <p:sp>
        <p:nvSpPr>
          <p:cNvPr id="9" name="TextBox 8">
            <a:extLst>
              <a:ext uri="{FF2B5EF4-FFF2-40B4-BE49-F238E27FC236}">
                <a16:creationId xmlns:a16="http://schemas.microsoft.com/office/drawing/2014/main" id="{557C13A2-0D54-3C65-57F0-F724B2783ED3}"/>
              </a:ext>
            </a:extLst>
          </p:cNvPr>
          <p:cNvSpPr txBox="1"/>
          <p:nvPr/>
        </p:nvSpPr>
        <p:spPr>
          <a:xfrm>
            <a:off x="7409952" y="5985358"/>
            <a:ext cx="4397679" cy="338554"/>
          </a:xfrm>
          <a:prstGeom prst="rect">
            <a:avLst/>
          </a:prstGeom>
          <a:noFill/>
        </p:spPr>
        <p:txBody>
          <a:bodyPr wrap="none" rtlCol="0">
            <a:spAutoFit/>
          </a:bodyPr>
          <a:lstStyle/>
          <a:p>
            <a:r>
              <a:rPr lang="en-US" sz="1600" i="1" dirty="0" err="1"/>
              <a:t>Hình</a:t>
            </a:r>
            <a:r>
              <a:rPr lang="en-US" sz="1600" i="1" dirty="0"/>
              <a:t> 2.5. Lưu </a:t>
            </a:r>
            <a:r>
              <a:rPr lang="en-US" sz="1600" i="1" dirty="0" err="1"/>
              <a:t>đồ</a:t>
            </a:r>
            <a:r>
              <a:rPr lang="en-US" sz="1600" i="1" dirty="0"/>
              <a:t> </a:t>
            </a:r>
            <a:r>
              <a:rPr lang="en-US" sz="1600" i="1" dirty="0" err="1"/>
              <a:t>hoạt</a:t>
            </a:r>
            <a:r>
              <a:rPr lang="en-US" sz="1600" i="1" dirty="0"/>
              <a:t> </a:t>
            </a:r>
            <a:r>
              <a:rPr lang="en-US" sz="1600" i="1" dirty="0" err="1"/>
              <a:t>động</a:t>
            </a:r>
            <a:r>
              <a:rPr lang="en-US" sz="1600" i="1" dirty="0"/>
              <a:t> </a:t>
            </a:r>
            <a:r>
              <a:rPr lang="en-US" sz="1600" i="1" dirty="0" err="1"/>
              <a:t>của</a:t>
            </a:r>
            <a:r>
              <a:rPr lang="en-US" sz="1600" i="1" dirty="0"/>
              <a:t> </a:t>
            </a:r>
            <a:r>
              <a:rPr lang="en-US" sz="1600" i="1" dirty="0" err="1"/>
              <a:t>hệ</a:t>
            </a:r>
            <a:r>
              <a:rPr lang="en-US" sz="1600" i="1" dirty="0"/>
              <a:t> </a:t>
            </a:r>
            <a:r>
              <a:rPr lang="en-US" sz="1600" i="1" dirty="0" err="1"/>
              <a:t>thống</a:t>
            </a:r>
            <a:r>
              <a:rPr lang="en-US" sz="1600" i="1" dirty="0"/>
              <a:t> </a:t>
            </a:r>
            <a:r>
              <a:rPr lang="en-US" sz="1600" i="1" dirty="0" err="1"/>
              <a:t>cảm</a:t>
            </a:r>
            <a:r>
              <a:rPr lang="en-US" sz="1600" i="1" dirty="0"/>
              <a:t> </a:t>
            </a:r>
            <a:r>
              <a:rPr lang="en-US" sz="1600" i="1" dirty="0" err="1"/>
              <a:t>biến</a:t>
            </a:r>
            <a:endParaRPr lang="en-US" sz="1600" i="1" dirty="0"/>
          </a:p>
        </p:txBody>
      </p:sp>
      <p:pic>
        <p:nvPicPr>
          <p:cNvPr id="6" name="Picture 5">
            <a:extLst>
              <a:ext uri="{FF2B5EF4-FFF2-40B4-BE49-F238E27FC236}">
                <a16:creationId xmlns:a16="http://schemas.microsoft.com/office/drawing/2014/main" id="{2320503D-1268-EF7F-1002-9611AD4D9124}"/>
              </a:ext>
            </a:extLst>
          </p:cNvPr>
          <p:cNvPicPr>
            <a:picLocks noChangeAspect="1"/>
          </p:cNvPicPr>
          <p:nvPr/>
        </p:nvPicPr>
        <p:blipFill>
          <a:blip r:embed="rId2"/>
          <a:stretch>
            <a:fillRect/>
          </a:stretch>
        </p:blipFill>
        <p:spPr>
          <a:xfrm>
            <a:off x="7598265" y="1259170"/>
            <a:ext cx="4153399" cy="4726188"/>
          </a:xfrm>
          <a:prstGeom prst="rect">
            <a:avLst/>
          </a:prstGeom>
        </p:spPr>
      </p:pic>
      <p:sp>
        <p:nvSpPr>
          <p:cNvPr id="5" name="TextBox 4">
            <a:extLst>
              <a:ext uri="{FF2B5EF4-FFF2-40B4-BE49-F238E27FC236}">
                <a16:creationId xmlns:a16="http://schemas.microsoft.com/office/drawing/2014/main" id="{0B80E309-1C30-52A1-EBB8-0C489AEB9BD3}"/>
              </a:ext>
            </a:extLst>
          </p:cNvPr>
          <p:cNvSpPr txBox="1"/>
          <p:nvPr/>
        </p:nvSpPr>
        <p:spPr>
          <a:xfrm>
            <a:off x="375812" y="1180830"/>
            <a:ext cx="7157929" cy="5447645"/>
          </a:xfrm>
          <a:prstGeom prst="rect">
            <a:avLst/>
          </a:prstGeom>
          <a:noFill/>
        </p:spPr>
        <p:txBody>
          <a:bodyPr wrap="square" rtlCol="0">
            <a:spAutoFit/>
          </a:bodyPr>
          <a:lstStyle/>
          <a:p>
            <a:pPr lvl="0" algn="just" eaLnBrk="0" fontAlgn="base" hangingPunct="0">
              <a:spcBef>
                <a:spcPct val="0"/>
              </a:spcBef>
              <a:spcAft>
                <a:spcPct val="0"/>
              </a:spcAft>
            </a:pPr>
            <a:r>
              <a:rPr lang="en-US" altLang="ja-JP" sz="2000" b="1" dirty="0" err="1">
                <a:latin typeface="Arial (Body)"/>
                <a:cs typeface="Arial" panose="020B0604020202020204" pitchFamily="34" charset="0"/>
              </a:rPr>
              <a:t>Tóm</a:t>
            </a:r>
            <a:r>
              <a:rPr lang="en-US" altLang="ja-JP" sz="2000" b="1" dirty="0">
                <a:latin typeface="Arial (Body)"/>
                <a:cs typeface="Arial" panose="020B0604020202020204" pitchFamily="34" charset="0"/>
              </a:rPr>
              <a:t> </a:t>
            </a:r>
            <a:r>
              <a:rPr lang="en-US" altLang="ja-JP" sz="2000" b="1" dirty="0" err="1">
                <a:latin typeface="Arial (Body)"/>
                <a:cs typeface="Arial" panose="020B0604020202020204" pitchFamily="34" charset="0"/>
              </a:rPr>
              <a:t>tắt</a:t>
            </a:r>
            <a:r>
              <a:rPr lang="en-US" altLang="ja-JP" sz="2000" b="1" dirty="0">
                <a:latin typeface="Arial (Body)"/>
                <a:cs typeface="Arial" panose="020B0604020202020204" pitchFamily="34" charset="0"/>
              </a:rPr>
              <a:t> </a:t>
            </a:r>
            <a:r>
              <a:rPr lang="en-US" altLang="ja-JP" sz="2000" b="1" dirty="0" err="1">
                <a:latin typeface="Arial (Body)"/>
                <a:cs typeface="Arial" panose="020B0604020202020204" pitchFamily="34" charset="0"/>
              </a:rPr>
              <a:t>quy</a:t>
            </a:r>
            <a:r>
              <a:rPr lang="en-US" altLang="ja-JP" sz="2000" b="1" dirty="0">
                <a:latin typeface="Arial (Body)"/>
                <a:cs typeface="Arial" panose="020B0604020202020204" pitchFamily="34" charset="0"/>
              </a:rPr>
              <a:t> </a:t>
            </a:r>
            <a:r>
              <a:rPr lang="en-US" altLang="ja-JP" sz="2000" b="1" dirty="0" err="1">
                <a:latin typeface="Arial (Body)"/>
                <a:cs typeface="Arial" panose="020B0604020202020204" pitchFamily="34" charset="0"/>
              </a:rPr>
              <a:t>trình</a:t>
            </a:r>
            <a:r>
              <a:rPr lang="en-US" altLang="ja-JP" sz="2000" b="1" dirty="0">
                <a:latin typeface="Arial (Body)"/>
                <a:cs typeface="Arial" panose="020B0604020202020204" pitchFamily="34" charset="0"/>
              </a:rPr>
              <a:t> </a:t>
            </a:r>
            <a:r>
              <a:rPr lang="en-US" altLang="ja-JP" sz="2000" b="1" dirty="0" err="1">
                <a:latin typeface="Arial (Body)"/>
                <a:cs typeface="Arial" panose="020B0604020202020204" pitchFamily="34" charset="0"/>
              </a:rPr>
              <a:t>hoạt</a:t>
            </a:r>
            <a:r>
              <a:rPr lang="en-US" altLang="ja-JP" sz="2000" b="1" dirty="0">
                <a:latin typeface="Arial (Body)"/>
                <a:cs typeface="Arial" panose="020B0604020202020204" pitchFamily="34" charset="0"/>
              </a:rPr>
              <a:t> </a:t>
            </a:r>
            <a:r>
              <a:rPr lang="en-US" altLang="ja-JP" sz="2000" b="1" dirty="0" err="1">
                <a:latin typeface="Arial (Body)"/>
                <a:cs typeface="Arial" panose="020B0604020202020204" pitchFamily="34" charset="0"/>
              </a:rPr>
              <a:t>động</a:t>
            </a:r>
            <a:r>
              <a:rPr lang="en-US" altLang="ja-JP" sz="2000" b="1" dirty="0">
                <a:latin typeface="Arial (Body)"/>
                <a:cs typeface="Arial" panose="020B0604020202020204" pitchFamily="34" charset="0"/>
              </a:rPr>
              <a:t>:</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ja-JP" altLang="ja-JP" sz="1600" b="1" dirty="0">
                <a:latin typeface="Arial (Body)"/>
                <a:cs typeface="Arial" panose="020B0604020202020204" pitchFamily="34" charset="0"/>
              </a:rPr>
              <a:t>Khởi tạo ngoại vi</a:t>
            </a:r>
            <a:r>
              <a:rPr lang="ja-JP" altLang="ja-JP" sz="1600" dirty="0">
                <a:latin typeface="Arial (Body)"/>
                <a:cs typeface="Arial" panose="020B0604020202020204" pitchFamily="34" charset="0"/>
              </a:rPr>
              <a:t>: Ngay khi cấp nguồn, hệ thống khởi tạo các thành phần như Timer (đếm xung và PWM), UART, Systick</a:t>
            </a:r>
            <a:r>
              <a:rPr lang="en-US" altLang="ja-JP" sz="1600" dirty="0">
                <a:latin typeface="Arial (Body)"/>
                <a:cs typeface="Arial" panose="020B0604020202020204" pitchFamily="34" charset="0"/>
              </a:rPr>
              <a:t> Timer</a:t>
            </a:r>
            <a:r>
              <a:rPr lang="ja-JP" altLang="ja-JP" sz="1600" dirty="0">
                <a:latin typeface="Arial (Body)"/>
                <a:cs typeface="Arial" panose="020B0604020202020204" pitchFamily="34" charset="0"/>
              </a:rPr>
              <a:t>, và GPIO điều khiển LED báo trạng thái.</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ja-JP" altLang="ja-JP" sz="1600" b="1" dirty="0">
                <a:latin typeface="Arial (Body)"/>
                <a:cs typeface="Arial" panose="020B0604020202020204" pitchFamily="34" charset="0"/>
              </a:rPr>
              <a:t>Đếm và xử lý xung phóng xạ</a:t>
            </a:r>
            <a:r>
              <a:rPr lang="ja-JP" altLang="ja-JP" sz="1600" dirty="0">
                <a:latin typeface="Arial (Body)"/>
                <a:cs typeface="Arial" panose="020B0604020202020204" pitchFamily="34" charset="0"/>
              </a:rPr>
              <a:t>: Các xung từ cảm biến được Timer ghi nhận tự động. Sau chu kỳ đo (mặc định 60 giây), vi điều khiển đọc giá trị, lọc nhiễu bằng Time Gap Filter và bộ lọc tối ưu bậc 1, sau đó tính suất liều bức xạ theo đơn vị μSv/h.</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ja-JP" altLang="ja-JP" sz="1600" b="1" dirty="0">
                <a:latin typeface="Arial (Body)"/>
                <a:cs typeface="Arial" panose="020B0604020202020204" pitchFamily="34" charset="0"/>
              </a:rPr>
              <a:t>Truyền dữ liệu và cảnh báo</a:t>
            </a:r>
            <a:r>
              <a:rPr lang="ja-JP" altLang="ja-JP" sz="1600" dirty="0">
                <a:latin typeface="Arial (Body)"/>
                <a:cs typeface="Arial" panose="020B0604020202020204" pitchFamily="34" charset="0"/>
              </a:rPr>
              <a:t>: Kết quả đo được gửi qua UART đến thiết bị truyền thông. Nếu suất liều vượt ngưỡng, hệ thống cảnh báo bằng LED xanh dương; nếu an toàn, LED xanh lá sáng.</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ja-JP" altLang="ja-JP" sz="1600" b="1" dirty="0">
                <a:latin typeface="Arial (Body)"/>
                <a:cs typeface="Arial" panose="020B0604020202020204" pitchFamily="34" charset="0"/>
              </a:rPr>
              <a:t>Nhận lệnh UART</a:t>
            </a:r>
            <a:r>
              <a:rPr lang="ja-JP" altLang="ja-JP" sz="1600" dirty="0">
                <a:latin typeface="Arial (Body)"/>
                <a:cs typeface="Arial" panose="020B0604020202020204" pitchFamily="34" charset="0"/>
              </a:rPr>
              <a:t>: Hệ thống luôn sẵn sàng nhận lệnh điều khiển qua UART. Các lệnh hợp lệ sẽ được thực thi như thay đổi chế độ đo, điều chỉnh hệ số hiệu chuẩn, và đặt chu kỳ truyền dữ liệu.</a:t>
            </a:r>
          </a:p>
          <a:p>
            <a:pPr lvl="0" algn="just" eaLnBrk="0" fontAlgn="base" hangingPunct="0">
              <a:spcBef>
                <a:spcPct val="0"/>
              </a:spcBef>
              <a:spcAft>
                <a:spcPct val="0"/>
              </a:spcAft>
            </a:pPr>
            <a:endParaRPr lang="en-US" sz="1600" b="1" dirty="0">
              <a:latin typeface="Arial (Body)"/>
              <a:cs typeface="Arial" panose="020B0604020202020204" pitchFamily="34" charset="0"/>
            </a:endParaRPr>
          </a:p>
        </p:txBody>
      </p:sp>
    </p:spTree>
    <p:extLst>
      <p:ext uri="{BB962C8B-B14F-4D97-AF65-F5344CB8AC3E}">
        <p14:creationId xmlns:p14="http://schemas.microsoft.com/office/powerpoint/2010/main" val="46681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4BC8F-4EAB-0060-BE50-9F6C52F1CE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897E1-D912-9E77-6915-A63C26839892}"/>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Content Placeholder 2">
            <a:extLst>
              <a:ext uri="{FF2B5EF4-FFF2-40B4-BE49-F238E27FC236}">
                <a16:creationId xmlns:a16="http://schemas.microsoft.com/office/drawing/2014/main" id="{03CE9B66-78F5-964B-F068-6E49A44118E3}"/>
              </a:ext>
            </a:extLst>
          </p:cNvPr>
          <p:cNvSpPr>
            <a:spLocks noGrp="1"/>
          </p:cNvSpPr>
          <p:nvPr>
            <p:ph sz="quarter" idx="13"/>
          </p:nvPr>
        </p:nvSpPr>
        <p:spPr>
          <a:xfrm>
            <a:off x="5191625" y="2648536"/>
            <a:ext cx="6302130" cy="1342397"/>
          </a:xfrm>
        </p:spPr>
        <p:txBody>
          <a:bodyPr anchor="ctr">
            <a:noAutofit/>
          </a:bodyPr>
          <a:lstStyle/>
          <a:p>
            <a:pPr marL="0" indent="0">
              <a:buNone/>
            </a:pPr>
            <a:r>
              <a:rPr lang="en-US" sz="4800" dirty="0">
                <a:latin typeface="Arial" panose="020B0604020202020204" pitchFamily="34" charset="0"/>
                <a:cs typeface="Arial" panose="020B0604020202020204" pitchFamily="34" charset="0"/>
              </a:rPr>
              <a:t>III. </a:t>
            </a:r>
            <a:r>
              <a:rPr lang="en-US" sz="4800" dirty="0" err="1">
                <a:latin typeface="Arial" panose="020B0604020202020204" pitchFamily="34" charset="0"/>
                <a:cs typeface="Arial" panose="020B0604020202020204" pitchFamily="34" charset="0"/>
              </a:rPr>
              <a:t>Triển</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khai</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hệ</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thống</a:t>
            </a:r>
            <a:endParaRPr lang="en-US"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926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72112"/>
            <a:ext cx="9874966" cy="198168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pPr>
            <a:r>
              <a:rPr lang="en-US" sz="4400" dirty="0" err="1"/>
              <a:t>Thiết</a:t>
            </a:r>
            <a:r>
              <a:rPr lang="en-US" sz="4400" dirty="0"/>
              <a:t> </a:t>
            </a:r>
            <a:r>
              <a:rPr lang="en-US" sz="4400" dirty="0" err="1"/>
              <a:t>kế</a:t>
            </a:r>
            <a:r>
              <a:rPr lang="en-US" sz="4400" dirty="0"/>
              <a:t> </a:t>
            </a:r>
            <a:r>
              <a:rPr lang="en-US" sz="4400" dirty="0" err="1"/>
              <a:t>và</a:t>
            </a:r>
            <a:r>
              <a:rPr lang="en-US" sz="4400" dirty="0"/>
              <a:t> </a:t>
            </a:r>
            <a:r>
              <a:rPr lang="en-US" sz="4400" dirty="0" err="1"/>
              <a:t>chế</a:t>
            </a:r>
            <a:r>
              <a:rPr lang="en-US" sz="4400" dirty="0"/>
              <a:t> </a:t>
            </a:r>
            <a:r>
              <a:rPr lang="en-US" sz="4400" dirty="0" err="1"/>
              <a:t>tạo</a:t>
            </a:r>
            <a:r>
              <a:rPr lang="en-US" sz="4400" dirty="0"/>
              <a:t> </a:t>
            </a:r>
            <a:r>
              <a:rPr lang="en-US" sz="4400" dirty="0" err="1"/>
              <a:t>mẫu</a:t>
            </a:r>
            <a:r>
              <a:rPr lang="en-US" sz="4400" dirty="0"/>
              <a:t> </a:t>
            </a:r>
            <a:r>
              <a:rPr lang="en-US" sz="4400" dirty="0" err="1"/>
              <a:t>thiết</a:t>
            </a:r>
            <a:r>
              <a:rPr lang="en-US" sz="4400" dirty="0"/>
              <a:t> </a:t>
            </a:r>
            <a:r>
              <a:rPr lang="en-US" sz="4400" dirty="0" err="1"/>
              <a:t>bị</a:t>
            </a:r>
            <a:r>
              <a:rPr lang="en-US" sz="4400" dirty="0"/>
              <a:t> </a:t>
            </a:r>
            <a:r>
              <a:rPr lang="en-US" sz="4400" dirty="0" err="1"/>
              <a:t>cảm</a:t>
            </a:r>
            <a:r>
              <a:rPr lang="en-US" sz="4400" dirty="0"/>
              <a:t> </a:t>
            </a:r>
            <a:r>
              <a:rPr lang="en-US" sz="4400" dirty="0" err="1"/>
              <a:t>biến</a:t>
            </a:r>
            <a:r>
              <a:rPr lang="en-US" sz="4400" dirty="0"/>
              <a:t> </a:t>
            </a:r>
            <a:r>
              <a:rPr lang="en-US" sz="4400" dirty="0" err="1"/>
              <a:t>phóng</a:t>
            </a:r>
            <a:r>
              <a:rPr lang="en-US" sz="4400" dirty="0"/>
              <a:t> </a:t>
            </a:r>
            <a:r>
              <a:rPr lang="en-US" sz="4400" dirty="0" err="1"/>
              <a:t>xạ</a:t>
            </a:r>
            <a:r>
              <a:rPr lang="en-US" sz="4400" dirty="0"/>
              <a:t> </a:t>
            </a:r>
            <a:r>
              <a:rPr lang="en-US" sz="4400" dirty="0" err="1"/>
              <a:t>cho</a:t>
            </a:r>
            <a:r>
              <a:rPr lang="en-US" sz="4400" dirty="0"/>
              <a:t> </a:t>
            </a:r>
            <a:r>
              <a:rPr lang="en-US" sz="4400" dirty="0" err="1"/>
              <a:t>hệ</a:t>
            </a:r>
            <a:r>
              <a:rPr lang="en-US" sz="4400" dirty="0"/>
              <a:t> </a:t>
            </a:r>
            <a:r>
              <a:rPr lang="en-US" sz="4400" dirty="0" err="1"/>
              <a:t>thống</a:t>
            </a:r>
            <a:r>
              <a:rPr lang="en-US" sz="4400" dirty="0"/>
              <a:t> </a:t>
            </a:r>
            <a:r>
              <a:rPr lang="en-US" sz="4400" dirty="0" err="1"/>
              <a:t>quan</a:t>
            </a:r>
            <a:r>
              <a:rPr lang="en-US" sz="4400" dirty="0"/>
              <a:t> </a:t>
            </a:r>
            <a:r>
              <a:rPr lang="en-US" sz="4400" dirty="0" err="1"/>
              <a:t>trắc</a:t>
            </a:r>
            <a:r>
              <a:rPr lang="en-US" sz="4400" dirty="0"/>
              <a:t> </a:t>
            </a:r>
            <a:r>
              <a:rPr lang="en-US" sz="4400" dirty="0" err="1"/>
              <a:t>phóng</a:t>
            </a:r>
            <a:r>
              <a:rPr lang="en-US" sz="4400" dirty="0"/>
              <a:t> </a:t>
            </a:r>
            <a:r>
              <a:rPr lang="en-US" sz="4400" dirty="0" err="1"/>
              <a:t>xạ</a:t>
            </a:r>
            <a:r>
              <a:rPr lang="en-US" sz="4400" dirty="0"/>
              <a:t> </a:t>
            </a:r>
            <a:r>
              <a:rPr lang="en-US" sz="4400" dirty="0" err="1"/>
              <a:t>theo</a:t>
            </a:r>
            <a:r>
              <a:rPr lang="en-US" sz="4400" dirty="0"/>
              <a:t> </a:t>
            </a:r>
            <a:r>
              <a:rPr lang="en-US" sz="4400" dirty="0" err="1"/>
              <a:t>thời</a:t>
            </a:r>
            <a:r>
              <a:rPr lang="en-US" sz="4400" dirty="0"/>
              <a:t> </a:t>
            </a:r>
            <a:r>
              <a:rPr lang="en-US" sz="4400" dirty="0" err="1"/>
              <a:t>gian</a:t>
            </a:r>
            <a:r>
              <a:rPr lang="en-US" sz="4400" dirty="0"/>
              <a:t> </a:t>
            </a:r>
            <a:r>
              <a:rPr lang="en-US" sz="4400" dirty="0" err="1"/>
              <a:t>thực</a:t>
            </a:r>
            <a:endParaRPr lang="en-US" sz="440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5" name="Title 6">
            <a:extLst>
              <a:ext uri="{FF2B5EF4-FFF2-40B4-BE49-F238E27FC236}">
                <a16:creationId xmlns:a16="http://schemas.microsoft.com/office/drawing/2014/main" id="{6314BC9F-D171-A8BD-C177-124F8512CA16}"/>
              </a:ext>
            </a:extLst>
          </p:cNvPr>
          <p:cNvSpPr txBox="1">
            <a:spLocks/>
          </p:cNvSpPr>
          <p:nvPr/>
        </p:nvSpPr>
        <p:spPr>
          <a:xfrm>
            <a:off x="386634" y="4023438"/>
            <a:ext cx="9875806" cy="200008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en-US" sz="2400" dirty="0"/>
              <a:t>Sinh </a:t>
            </a:r>
            <a:r>
              <a:rPr lang="en-US" sz="2400" dirty="0" err="1"/>
              <a:t>viên</a:t>
            </a:r>
            <a:r>
              <a:rPr lang="en-US" sz="2400" dirty="0"/>
              <a:t> </a:t>
            </a:r>
            <a:r>
              <a:rPr lang="en-US" sz="2400" dirty="0" err="1"/>
              <a:t>thực</a:t>
            </a:r>
            <a:r>
              <a:rPr lang="en-US" sz="2400" dirty="0"/>
              <a:t> </a:t>
            </a:r>
            <a:r>
              <a:rPr lang="en-US" sz="2400" dirty="0" err="1"/>
              <a:t>hiện</a:t>
            </a:r>
            <a:r>
              <a:rPr lang="en-US" sz="2400" dirty="0"/>
              <a:t>:</a:t>
            </a:r>
            <a:r>
              <a:rPr lang="en-US" sz="2400" b="0" dirty="0"/>
              <a:t>	            Nguyễn Đình Minh Hiếu- 20210345</a:t>
            </a:r>
          </a:p>
          <a:p>
            <a:pPr>
              <a:lnSpc>
                <a:spcPct val="150000"/>
              </a:lnSpc>
            </a:pPr>
            <a:r>
              <a:rPr lang="en-US" sz="2400" dirty="0" err="1"/>
              <a:t>Giảng</a:t>
            </a:r>
            <a:r>
              <a:rPr lang="en-US" sz="2400" dirty="0"/>
              <a:t> </a:t>
            </a:r>
            <a:r>
              <a:rPr lang="en-US" sz="2400" dirty="0" err="1"/>
              <a:t>viên</a:t>
            </a:r>
            <a:r>
              <a:rPr lang="en-US" sz="2400" dirty="0"/>
              <a:t> </a:t>
            </a:r>
            <a:r>
              <a:rPr lang="en-US" sz="2400" dirty="0" err="1"/>
              <a:t>hướng</a:t>
            </a:r>
            <a:r>
              <a:rPr lang="en-US" sz="2400" dirty="0"/>
              <a:t> </a:t>
            </a:r>
            <a:r>
              <a:rPr lang="en-US" sz="2400" dirty="0" err="1"/>
              <a:t>dẫn</a:t>
            </a:r>
            <a:r>
              <a:rPr lang="en-US" sz="2400" dirty="0"/>
              <a:t>:</a:t>
            </a:r>
            <a:r>
              <a:rPr lang="en-US" sz="2400" b="0" dirty="0"/>
              <a:t>	PGS.TS. </a:t>
            </a:r>
            <a:r>
              <a:rPr lang="en-US" sz="2400" b="0" dirty="0" err="1"/>
              <a:t>Trần</a:t>
            </a:r>
            <a:r>
              <a:rPr lang="en-US" sz="2400" b="0" dirty="0"/>
              <a:t> Quang Vinh</a:t>
            </a:r>
          </a:p>
          <a:p>
            <a:pPr>
              <a:lnSpc>
                <a:spcPct val="150000"/>
              </a:lnSpc>
            </a:pPr>
            <a:r>
              <a:rPr lang="en-US" sz="2400" dirty="0" err="1"/>
              <a:t>Lớp</a:t>
            </a:r>
            <a:r>
              <a:rPr lang="en-US" sz="2400" dirty="0"/>
              <a:t>:	</a:t>
            </a:r>
            <a:r>
              <a:rPr lang="en-US" sz="2400" b="0" dirty="0"/>
              <a:t>			IoT 01 – K66</a:t>
            </a:r>
          </a:p>
        </p:txBody>
      </p:sp>
    </p:spTree>
    <p:extLst>
      <p:ext uri="{BB962C8B-B14F-4D97-AF65-F5344CB8AC3E}">
        <p14:creationId xmlns:p14="http://schemas.microsoft.com/office/powerpoint/2010/main" val="413222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AF9D7-9B10-10B5-72B1-1A48352837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68B4D6-5F1E-8166-4233-B6EADB24CAC2}"/>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2" name="Title 1">
            <a:extLst>
              <a:ext uri="{FF2B5EF4-FFF2-40B4-BE49-F238E27FC236}">
                <a16:creationId xmlns:a16="http://schemas.microsoft.com/office/drawing/2014/main" id="{91A62FB1-06C1-C34E-546E-5DFD432F9F08}"/>
              </a:ext>
            </a:extLst>
          </p:cNvPr>
          <p:cNvSpPr>
            <a:spLocks noGrp="1"/>
          </p:cNvSpPr>
          <p:nvPr>
            <p:ph type="title"/>
          </p:nvPr>
        </p:nvSpPr>
        <p:spPr/>
        <p:txBody>
          <a:bodyPr/>
          <a:lstStyle/>
          <a:p>
            <a:r>
              <a:rPr lang="en-US" dirty="0"/>
              <a:t>III. </a:t>
            </a:r>
            <a:r>
              <a:rPr lang="en-US" dirty="0" err="1"/>
              <a:t>Triển</a:t>
            </a:r>
            <a:r>
              <a:rPr lang="en-US" dirty="0"/>
              <a:t> </a:t>
            </a:r>
            <a:r>
              <a:rPr lang="en-US" dirty="0" err="1"/>
              <a:t>khai</a:t>
            </a:r>
            <a:r>
              <a:rPr lang="en-US" dirty="0"/>
              <a:t> </a:t>
            </a:r>
            <a:r>
              <a:rPr lang="en-US" dirty="0" err="1"/>
              <a:t>hệ</a:t>
            </a:r>
            <a:r>
              <a:rPr lang="en-US" dirty="0"/>
              <a:t> </a:t>
            </a:r>
            <a:r>
              <a:rPr lang="en-US" dirty="0" err="1"/>
              <a:t>thống</a:t>
            </a:r>
            <a:endParaRPr lang="en-US" dirty="0"/>
          </a:p>
        </p:txBody>
      </p:sp>
      <p:sp>
        <p:nvSpPr>
          <p:cNvPr id="7" name="TextBox 6">
            <a:extLst>
              <a:ext uri="{FF2B5EF4-FFF2-40B4-BE49-F238E27FC236}">
                <a16:creationId xmlns:a16="http://schemas.microsoft.com/office/drawing/2014/main" id="{FD7E24C7-330A-D9F6-05EF-AB3E6E16F562}"/>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1. </a:t>
            </a:r>
            <a:r>
              <a:rPr lang="en-US" sz="2400" b="1" dirty="0" err="1">
                <a:solidFill>
                  <a:schemeClr val="bg1"/>
                </a:solidFill>
              </a:rPr>
              <a:t>Triển</a:t>
            </a:r>
            <a:r>
              <a:rPr lang="en-US" sz="2400" b="1" dirty="0">
                <a:solidFill>
                  <a:schemeClr val="bg1"/>
                </a:solidFill>
              </a:rPr>
              <a:t> </a:t>
            </a:r>
            <a:r>
              <a:rPr lang="en-US" sz="2400" b="1" dirty="0" err="1">
                <a:solidFill>
                  <a:schemeClr val="bg1"/>
                </a:solidFill>
              </a:rPr>
              <a:t>khai</a:t>
            </a:r>
            <a:r>
              <a:rPr lang="en-US" sz="2400" b="1" dirty="0">
                <a:solidFill>
                  <a:schemeClr val="bg1"/>
                </a:solidFill>
              </a:rPr>
              <a:t> </a:t>
            </a:r>
            <a:r>
              <a:rPr lang="en-US" sz="2400" b="1" dirty="0" err="1">
                <a:solidFill>
                  <a:schemeClr val="bg1"/>
                </a:solidFill>
              </a:rPr>
              <a:t>phần</a:t>
            </a:r>
            <a:r>
              <a:rPr lang="en-US" sz="2400" b="1" dirty="0">
                <a:solidFill>
                  <a:schemeClr val="bg1"/>
                </a:solidFill>
              </a:rPr>
              <a:t> </a:t>
            </a:r>
            <a:r>
              <a:rPr lang="en-US" sz="2400" b="1" dirty="0" err="1">
                <a:solidFill>
                  <a:schemeClr val="bg1"/>
                </a:solidFill>
              </a:rPr>
              <a:t>cứng</a:t>
            </a:r>
            <a:endParaRPr lang="en-US" sz="2400" b="1" dirty="0">
              <a:solidFill>
                <a:schemeClr val="bg1"/>
              </a:solidFill>
            </a:endParaRPr>
          </a:p>
        </p:txBody>
      </p:sp>
      <p:sp>
        <p:nvSpPr>
          <p:cNvPr id="3" name="TextBox 2">
            <a:extLst>
              <a:ext uri="{FF2B5EF4-FFF2-40B4-BE49-F238E27FC236}">
                <a16:creationId xmlns:a16="http://schemas.microsoft.com/office/drawing/2014/main" id="{5B0E35CD-6A05-835E-974A-EA0FC903FD3F}"/>
              </a:ext>
            </a:extLst>
          </p:cNvPr>
          <p:cNvSpPr txBox="1"/>
          <p:nvPr/>
        </p:nvSpPr>
        <p:spPr>
          <a:xfrm>
            <a:off x="200145" y="1356491"/>
            <a:ext cx="4266800" cy="3785652"/>
          </a:xfrm>
          <a:prstGeom prst="rect">
            <a:avLst/>
          </a:prstGeom>
          <a:noFill/>
        </p:spPr>
        <p:txBody>
          <a:bodyPr wrap="square" rtlCol="0">
            <a:spAutoFit/>
          </a:bodyPr>
          <a:lstStyle/>
          <a:p>
            <a:pPr algn="just"/>
            <a:r>
              <a:rPr lang="vi-VN" altLang="ja-JP" sz="1600" dirty="0">
                <a:latin typeface="Arial (Body)"/>
              </a:rPr>
              <a:t>Hình </a:t>
            </a:r>
            <a:r>
              <a:rPr lang="en-US" altLang="ja-JP" sz="1600" dirty="0" err="1">
                <a:latin typeface="Arial (Body)"/>
              </a:rPr>
              <a:t>bên</a:t>
            </a:r>
            <a:r>
              <a:rPr lang="en-US" altLang="ja-JP" sz="1600" dirty="0">
                <a:latin typeface="Arial (Body)"/>
              </a:rPr>
              <a:t> </a:t>
            </a:r>
            <a:r>
              <a:rPr lang="en-US" altLang="ja-JP" sz="1600" dirty="0" err="1">
                <a:latin typeface="Arial (Body)"/>
              </a:rPr>
              <a:t>trái</a:t>
            </a:r>
            <a:r>
              <a:rPr lang="vi-VN" altLang="ja-JP" sz="1600" dirty="0">
                <a:latin typeface="Arial (Body)"/>
              </a:rPr>
              <a:t> thể hiện bố cục lớp </a:t>
            </a:r>
            <a:r>
              <a:rPr lang="vi-VN" altLang="ja-JP" sz="1600" b="1" dirty="0">
                <a:latin typeface="Arial (Body)"/>
              </a:rPr>
              <a:t>Top Layer</a:t>
            </a:r>
            <a:r>
              <a:rPr lang="vi-VN" altLang="ja-JP" sz="1600" dirty="0">
                <a:latin typeface="Arial (Body)"/>
              </a:rPr>
              <a:t> của mạch in, nơi bố trí hầu hết linh kiện và đường mạch chính. Vùng màu đỏ là lớp đồng phía trên, trong khi các đường màu xanh dương là vias kết nối xuống lớp dưới. Mạch được tối ưu để đảm bảo tín hiệu liên tục và khoảng cách linh kiện hợp lý.</a:t>
            </a:r>
            <a:endParaRPr lang="en-US" altLang="ja-JP" sz="1600" dirty="0">
              <a:latin typeface="Arial (Body)"/>
            </a:endParaRPr>
          </a:p>
          <a:p>
            <a:pPr algn="just"/>
            <a:endParaRPr lang="vi-VN" altLang="ja-JP" sz="1600" dirty="0">
              <a:latin typeface="Arial (Body)"/>
            </a:endParaRPr>
          </a:p>
          <a:p>
            <a:pPr algn="just"/>
            <a:r>
              <a:rPr lang="vi-VN" altLang="ja-JP" sz="1600" dirty="0">
                <a:latin typeface="Arial (Body)"/>
              </a:rPr>
              <a:t>Hình </a:t>
            </a:r>
            <a:r>
              <a:rPr lang="en-US" altLang="ja-JP" sz="1600" dirty="0" err="1">
                <a:latin typeface="Arial (Body)"/>
              </a:rPr>
              <a:t>bên</a:t>
            </a:r>
            <a:r>
              <a:rPr lang="en-US" altLang="ja-JP" sz="1600" dirty="0">
                <a:latin typeface="Arial (Body)"/>
              </a:rPr>
              <a:t> </a:t>
            </a:r>
            <a:r>
              <a:rPr lang="en-US" altLang="ja-JP" sz="1600" dirty="0" err="1">
                <a:latin typeface="Arial (Body)"/>
              </a:rPr>
              <a:t>phải</a:t>
            </a:r>
            <a:r>
              <a:rPr lang="vi-VN" altLang="ja-JP" sz="1600" dirty="0">
                <a:latin typeface="Arial (Body)"/>
              </a:rPr>
              <a:t> là lớp </a:t>
            </a:r>
            <a:r>
              <a:rPr lang="vi-VN" altLang="ja-JP" sz="1600" b="1" dirty="0">
                <a:latin typeface="Arial (Body)"/>
              </a:rPr>
              <a:t>Bottom Layer</a:t>
            </a:r>
            <a:r>
              <a:rPr lang="vi-VN" altLang="ja-JP" sz="1600" dirty="0">
                <a:latin typeface="Arial (Body)"/>
              </a:rPr>
              <a:t>, với lớp đồng màu xanh dùng cho dây nguồn, mass và tín hiệu phụ. Một số linh kiện hoặc đường mạch không thể bố trí ở lớp trên được đặt tại đây. Thiết kế đảm bảo phân bố cân đối nhằm giảm nhiễu và tăng độ ổn định hệ thống.</a:t>
            </a:r>
          </a:p>
          <a:p>
            <a:endParaRPr lang="en-US" sz="1600" i="1" dirty="0"/>
          </a:p>
        </p:txBody>
      </p:sp>
      <p:sp>
        <p:nvSpPr>
          <p:cNvPr id="6" name="TextBox 5">
            <a:extLst>
              <a:ext uri="{FF2B5EF4-FFF2-40B4-BE49-F238E27FC236}">
                <a16:creationId xmlns:a16="http://schemas.microsoft.com/office/drawing/2014/main" id="{E49531E6-8672-541F-AE5D-775976504FCF}"/>
              </a:ext>
            </a:extLst>
          </p:cNvPr>
          <p:cNvSpPr txBox="1"/>
          <p:nvPr/>
        </p:nvSpPr>
        <p:spPr>
          <a:xfrm>
            <a:off x="338736" y="5677170"/>
            <a:ext cx="3989618" cy="338554"/>
          </a:xfrm>
          <a:prstGeom prst="rect">
            <a:avLst/>
          </a:prstGeom>
          <a:noFill/>
        </p:spPr>
        <p:txBody>
          <a:bodyPr wrap="none" rtlCol="0">
            <a:spAutoFit/>
          </a:bodyPr>
          <a:lstStyle/>
          <a:p>
            <a:pPr algn="ctr"/>
            <a:r>
              <a:rPr lang="en-US" sz="1600" i="1" dirty="0" err="1"/>
              <a:t>Hình</a:t>
            </a:r>
            <a:r>
              <a:rPr lang="en-US" sz="1600" i="1" dirty="0"/>
              <a:t> 3.1. </a:t>
            </a:r>
            <a:r>
              <a:rPr lang="en-US" sz="1600" i="1" dirty="0" err="1"/>
              <a:t>Hình</a:t>
            </a:r>
            <a:r>
              <a:rPr lang="en-US" sz="1600" i="1" dirty="0"/>
              <a:t> </a:t>
            </a:r>
            <a:r>
              <a:rPr lang="en-US" sz="1600" i="1" dirty="0" err="1"/>
              <a:t>ảnh</a:t>
            </a:r>
            <a:r>
              <a:rPr lang="en-US" sz="1600" i="1" dirty="0"/>
              <a:t> </a:t>
            </a:r>
            <a:r>
              <a:rPr lang="en-US" sz="1600" i="1" dirty="0" err="1"/>
              <a:t>mạch</a:t>
            </a:r>
            <a:r>
              <a:rPr lang="en-US" sz="1600" i="1" dirty="0"/>
              <a:t> PCB </a:t>
            </a:r>
            <a:r>
              <a:rPr lang="en-US" sz="1600" i="1" dirty="0" err="1"/>
              <a:t>và</a:t>
            </a:r>
            <a:r>
              <a:rPr lang="en-US" sz="1600" i="1" dirty="0"/>
              <a:t> </a:t>
            </a:r>
            <a:r>
              <a:rPr lang="en-US" sz="1600" i="1" dirty="0" err="1"/>
              <a:t>mạch</a:t>
            </a:r>
            <a:r>
              <a:rPr lang="en-US" sz="1600" i="1" dirty="0"/>
              <a:t> </a:t>
            </a:r>
            <a:r>
              <a:rPr lang="en-US" sz="1600" i="1" dirty="0" err="1"/>
              <a:t>thực</a:t>
            </a:r>
            <a:r>
              <a:rPr lang="en-US" sz="1600" i="1" dirty="0"/>
              <a:t> </a:t>
            </a:r>
            <a:r>
              <a:rPr lang="en-US" sz="1600" i="1" dirty="0" err="1"/>
              <a:t>tế</a:t>
            </a:r>
            <a:endParaRPr lang="en-US" sz="1600" i="1" dirty="0"/>
          </a:p>
        </p:txBody>
      </p:sp>
      <p:grpSp>
        <p:nvGrpSpPr>
          <p:cNvPr id="27" name="Group 26">
            <a:extLst>
              <a:ext uri="{FF2B5EF4-FFF2-40B4-BE49-F238E27FC236}">
                <a16:creationId xmlns:a16="http://schemas.microsoft.com/office/drawing/2014/main" id="{C204CC13-28ED-B620-D3A6-E66888EF47C4}"/>
              </a:ext>
            </a:extLst>
          </p:cNvPr>
          <p:cNvGrpSpPr/>
          <p:nvPr/>
        </p:nvGrpSpPr>
        <p:grpSpPr>
          <a:xfrm>
            <a:off x="4707550" y="1180830"/>
            <a:ext cx="7255122" cy="5091024"/>
            <a:chOff x="3272989" y="1165184"/>
            <a:chExt cx="7255122" cy="5091024"/>
          </a:xfrm>
        </p:grpSpPr>
        <p:pic>
          <p:nvPicPr>
            <p:cNvPr id="18" name="Picture 17" descr="A green circuit board with white and white components&#10;&#10;AI-generated content may be incorrect.">
              <a:extLst>
                <a:ext uri="{FF2B5EF4-FFF2-40B4-BE49-F238E27FC236}">
                  <a16:creationId xmlns:a16="http://schemas.microsoft.com/office/drawing/2014/main" id="{2BD146FF-5FCA-F774-33A6-08698981F44B}"/>
                </a:ext>
              </a:extLst>
            </p:cNvPr>
            <p:cNvPicPr>
              <a:picLocks noChangeAspect="1"/>
            </p:cNvPicPr>
            <p:nvPr/>
          </p:nvPicPr>
          <p:blipFill>
            <a:blip r:embed="rId2">
              <a:extLst>
                <a:ext uri="{28A0092B-C50C-407E-A947-70E740481C1C}">
                  <a14:useLocalDpi xmlns:a14="http://schemas.microsoft.com/office/drawing/2010/main" val="0"/>
                </a:ext>
              </a:extLst>
            </a:blip>
            <a:srcRect l="11298" t="17540" r="10702" b="15141"/>
            <a:stretch>
              <a:fillRect/>
            </a:stretch>
          </p:blipFill>
          <p:spPr>
            <a:xfrm>
              <a:off x="6969057" y="3996786"/>
              <a:ext cx="3559054" cy="2259422"/>
            </a:xfrm>
            <a:prstGeom prst="rect">
              <a:avLst/>
            </a:prstGeom>
          </p:spPr>
        </p:pic>
        <p:pic>
          <p:nvPicPr>
            <p:cNvPr id="22" name="Picture 21" descr="A green circuit board on a wood surface&#10;&#10;AI-generated content may be incorrect.">
              <a:extLst>
                <a:ext uri="{FF2B5EF4-FFF2-40B4-BE49-F238E27FC236}">
                  <a16:creationId xmlns:a16="http://schemas.microsoft.com/office/drawing/2014/main" id="{E57D17FD-CB66-2A1D-9633-D410723C9EB7}"/>
                </a:ext>
              </a:extLst>
            </p:cNvPr>
            <p:cNvPicPr>
              <a:picLocks noChangeAspect="1"/>
            </p:cNvPicPr>
            <p:nvPr/>
          </p:nvPicPr>
          <p:blipFill>
            <a:blip r:embed="rId3">
              <a:extLst>
                <a:ext uri="{28A0092B-C50C-407E-A947-70E740481C1C}">
                  <a14:useLocalDpi xmlns:a14="http://schemas.microsoft.com/office/drawing/2010/main" val="0"/>
                </a:ext>
              </a:extLst>
            </a:blip>
            <a:srcRect l="12225" t="19372" r="15757" b="19356"/>
            <a:stretch>
              <a:fillRect/>
            </a:stretch>
          </p:blipFill>
          <p:spPr>
            <a:xfrm>
              <a:off x="3272989" y="3981140"/>
              <a:ext cx="3696068" cy="2275068"/>
            </a:xfrm>
            <a:prstGeom prst="rect">
              <a:avLst/>
            </a:prstGeom>
          </p:spPr>
        </p:pic>
        <p:pic>
          <p:nvPicPr>
            <p:cNvPr id="24" name="Picture 23" descr="A red circuit board with blue and red lines&#10;&#10;AI-generated content may be incorrect.">
              <a:extLst>
                <a:ext uri="{FF2B5EF4-FFF2-40B4-BE49-F238E27FC236}">
                  <a16:creationId xmlns:a16="http://schemas.microsoft.com/office/drawing/2014/main" id="{C752660B-DC3E-DD2C-64BE-CC2BAE0C8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989" y="1165184"/>
              <a:ext cx="3627561" cy="2815956"/>
            </a:xfrm>
            <a:prstGeom prst="rect">
              <a:avLst/>
            </a:prstGeom>
          </p:spPr>
        </p:pic>
        <p:pic>
          <p:nvPicPr>
            <p:cNvPr id="26" name="Picture 25" descr="A blue circuit board with red and blue lines&#10;&#10;AI-generated content may be incorrect.">
              <a:extLst>
                <a:ext uri="{FF2B5EF4-FFF2-40B4-BE49-F238E27FC236}">
                  <a16:creationId xmlns:a16="http://schemas.microsoft.com/office/drawing/2014/main" id="{CA844875-27B8-A269-E8DF-F72BDE6F49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0550" y="1165184"/>
              <a:ext cx="3627561" cy="2831602"/>
            </a:xfrm>
            <a:prstGeom prst="rect">
              <a:avLst/>
            </a:prstGeom>
          </p:spPr>
        </p:pic>
      </p:grpSp>
    </p:spTree>
    <p:extLst>
      <p:ext uri="{BB962C8B-B14F-4D97-AF65-F5344CB8AC3E}">
        <p14:creationId xmlns:p14="http://schemas.microsoft.com/office/powerpoint/2010/main" val="3568626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386A1-7E2B-61BF-0092-136F44E149B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A1AB8-1BA5-6209-956D-8ED7B5A261FF}"/>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2" name="Title 1">
            <a:extLst>
              <a:ext uri="{FF2B5EF4-FFF2-40B4-BE49-F238E27FC236}">
                <a16:creationId xmlns:a16="http://schemas.microsoft.com/office/drawing/2014/main" id="{D466BF0E-896D-412B-55AE-412B3CE772C5}"/>
              </a:ext>
            </a:extLst>
          </p:cNvPr>
          <p:cNvSpPr>
            <a:spLocks noGrp="1"/>
          </p:cNvSpPr>
          <p:nvPr>
            <p:ph type="title"/>
          </p:nvPr>
        </p:nvSpPr>
        <p:spPr/>
        <p:txBody>
          <a:bodyPr/>
          <a:lstStyle/>
          <a:p>
            <a:r>
              <a:rPr lang="en-US" dirty="0"/>
              <a:t>III. </a:t>
            </a:r>
            <a:r>
              <a:rPr lang="en-US" dirty="0" err="1"/>
              <a:t>Triển</a:t>
            </a:r>
            <a:r>
              <a:rPr lang="en-US" dirty="0"/>
              <a:t> </a:t>
            </a:r>
            <a:r>
              <a:rPr lang="en-US" dirty="0" err="1"/>
              <a:t>khai</a:t>
            </a:r>
            <a:r>
              <a:rPr lang="en-US" dirty="0"/>
              <a:t> </a:t>
            </a:r>
            <a:r>
              <a:rPr lang="en-US" dirty="0" err="1"/>
              <a:t>hệ</a:t>
            </a:r>
            <a:r>
              <a:rPr lang="en-US" dirty="0"/>
              <a:t> </a:t>
            </a:r>
            <a:r>
              <a:rPr lang="en-US" dirty="0" err="1"/>
              <a:t>thống</a:t>
            </a:r>
            <a:endParaRPr lang="en-US" dirty="0"/>
          </a:p>
        </p:txBody>
      </p:sp>
      <p:sp>
        <p:nvSpPr>
          <p:cNvPr id="7" name="TextBox 6">
            <a:extLst>
              <a:ext uri="{FF2B5EF4-FFF2-40B4-BE49-F238E27FC236}">
                <a16:creationId xmlns:a16="http://schemas.microsoft.com/office/drawing/2014/main" id="{E5C476D1-DA83-0E29-C565-F5349693B880}"/>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2. </a:t>
            </a:r>
            <a:r>
              <a:rPr lang="en-US" sz="2400" b="1" dirty="0" err="1">
                <a:solidFill>
                  <a:schemeClr val="bg1"/>
                </a:solidFill>
              </a:rPr>
              <a:t>Triển</a:t>
            </a:r>
            <a:r>
              <a:rPr lang="en-US" sz="2400" b="1" dirty="0">
                <a:solidFill>
                  <a:schemeClr val="bg1"/>
                </a:solidFill>
              </a:rPr>
              <a:t> </a:t>
            </a:r>
            <a:r>
              <a:rPr lang="en-US" sz="2400" b="1" dirty="0" err="1">
                <a:solidFill>
                  <a:schemeClr val="bg1"/>
                </a:solidFill>
              </a:rPr>
              <a:t>khai</a:t>
            </a:r>
            <a:r>
              <a:rPr lang="en-US" sz="2400" b="1" dirty="0">
                <a:solidFill>
                  <a:schemeClr val="bg1"/>
                </a:solidFill>
              </a:rPr>
              <a:t> firmware</a:t>
            </a:r>
          </a:p>
        </p:txBody>
      </p:sp>
      <p:sp>
        <p:nvSpPr>
          <p:cNvPr id="5" name="TextBox 4">
            <a:extLst>
              <a:ext uri="{FF2B5EF4-FFF2-40B4-BE49-F238E27FC236}">
                <a16:creationId xmlns:a16="http://schemas.microsoft.com/office/drawing/2014/main" id="{FE8626D8-4A9C-A86B-4253-E175546BE426}"/>
              </a:ext>
            </a:extLst>
          </p:cNvPr>
          <p:cNvSpPr txBox="1"/>
          <p:nvPr/>
        </p:nvSpPr>
        <p:spPr>
          <a:xfrm>
            <a:off x="180336" y="1290841"/>
            <a:ext cx="4868090" cy="4847994"/>
          </a:xfrm>
          <a:prstGeom prst="rect">
            <a:avLst/>
          </a:prstGeom>
          <a:noFill/>
        </p:spPr>
        <p:txBody>
          <a:bodyPr wrap="square">
            <a:spAutoFit/>
          </a:bodyPr>
          <a:lstStyle/>
          <a:p>
            <a:pPr marL="285750" lvl="0" indent="-285750" algn="just" eaLnBrk="0" fontAlgn="base" hangingPunct="0">
              <a:lnSpc>
                <a:spcPct val="150000"/>
              </a:lnSpc>
              <a:spcBef>
                <a:spcPct val="0"/>
              </a:spcBef>
              <a:spcAft>
                <a:spcPct val="0"/>
              </a:spcAft>
              <a:buFont typeface="Arial" panose="020B0604020202020204" pitchFamily="34" charset="0"/>
              <a:buChar char="•"/>
            </a:pPr>
            <a:r>
              <a:rPr lang="ja-JP" altLang="ja-JP" sz="1600" dirty="0">
                <a:latin typeface="Arial (Body)"/>
              </a:rPr>
              <a:t>Hệ thống được phát triển trong môi trường STM32CubeIDE, sử dụng ngôn ngữ C và thư viện HAL.</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ja-JP" altLang="ja-JP" sz="1600" dirty="0">
                <a:latin typeface="Arial (Body)"/>
              </a:rPr>
              <a:t>Các ngoại vi như Timer, UART, PWM, GPIO được cấu hình bằng công cụ STM32CubeMX</a:t>
            </a:r>
            <a:r>
              <a:rPr lang="en-US" altLang="ja-JP" sz="1600" dirty="0">
                <a:latin typeface="Arial (Body)"/>
              </a:rPr>
              <a:t>.</a:t>
            </a:r>
            <a:r>
              <a:rPr lang="ja-JP" altLang="ja-JP" sz="1600" dirty="0">
                <a:latin typeface="Arial (Body)"/>
              </a:rPr>
              <a:t> Việc cấu hình được thực hiện cẩn thận nhằm đảm bảo các cảm biến hoạt động đồng thời mà không xung đột tài nguyên phần cứng.</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ja-JP" altLang="ja-JP" sz="1600" dirty="0">
                <a:latin typeface="Arial (Body)"/>
              </a:rPr>
              <a:t>Sau khi cấu hình, chương trình chính được viết theo cấu trúc phần mềm đã nêu ở chương trước.</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ja-JP" altLang="ja-JP" sz="1600" dirty="0">
                <a:latin typeface="Arial (Body)"/>
              </a:rPr>
              <a:t>Cuối cùng, chương trình được nạp vào vi điều khiển STM32F103C8T6 thông qua chuẩn SWD.</a:t>
            </a:r>
          </a:p>
        </p:txBody>
      </p:sp>
      <p:sp>
        <p:nvSpPr>
          <p:cNvPr id="6" name="TextBox 5">
            <a:extLst>
              <a:ext uri="{FF2B5EF4-FFF2-40B4-BE49-F238E27FC236}">
                <a16:creationId xmlns:a16="http://schemas.microsoft.com/office/drawing/2014/main" id="{50A2B0C6-6425-BA94-4370-F39618082AE2}"/>
              </a:ext>
            </a:extLst>
          </p:cNvPr>
          <p:cNvSpPr txBox="1"/>
          <p:nvPr/>
        </p:nvSpPr>
        <p:spPr>
          <a:xfrm>
            <a:off x="6010847" y="5969558"/>
            <a:ext cx="5168338" cy="338554"/>
          </a:xfrm>
          <a:prstGeom prst="rect">
            <a:avLst/>
          </a:prstGeom>
          <a:noFill/>
        </p:spPr>
        <p:txBody>
          <a:bodyPr wrap="none" rtlCol="0">
            <a:spAutoFit/>
          </a:bodyPr>
          <a:lstStyle/>
          <a:p>
            <a:r>
              <a:rPr lang="en-US" sz="1600" i="1" dirty="0" err="1"/>
              <a:t>Hình</a:t>
            </a:r>
            <a:r>
              <a:rPr lang="en-US" sz="1600" i="1" dirty="0"/>
              <a:t> 3.2. </a:t>
            </a:r>
            <a:r>
              <a:rPr lang="en-US" sz="1600" i="1" dirty="0" err="1"/>
              <a:t>Hình</a:t>
            </a:r>
            <a:r>
              <a:rPr lang="en-US" sz="1600" i="1" dirty="0"/>
              <a:t> </a:t>
            </a:r>
            <a:r>
              <a:rPr lang="en-US" sz="1600" i="1" dirty="0" err="1"/>
              <a:t>ảnh</a:t>
            </a:r>
            <a:r>
              <a:rPr lang="en-US" sz="1600" i="1" dirty="0"/>
              <a:t> </a:t>
            </a:r>
            <a:r>
              <a:rPr lang="en-US" sz="1600" i="1" dirty="0" err="1"/>
              <a:t>cấu</a:t>
            </a:r>
            <a:r>
              <a:rPr lang="en-US" sz="1600" i="1" dirty="0"/>
              <a:t> </a:t>
            </a:r>
            <a:r>
              <a:rPr lang="en-US" sz="1600" i="1" dirty="0" err="1"/>
              <a:t>hình</a:t>
            </a:r>
            <a:r>
              <a:rPr lang="en-US" sz="1600" i="1" dirty="0"/>
              <a:t> </a:t>
            </a:r>
            <a:r>
              <a:rPr lang="en-US" sz="1600" i="1" dirty="0" err="1"/>
              <a:t>các</a:t>
            </a:r>
            <a:r>
              <a:rPr lang="en-US" sz="1600" i="1" dirty="0"/>
              <a:t> </a:t>
            </a:r>
            <a:r>
              <a:rPr lang="en-US" sz="1600" i="1" dirty="0" err="1"/>
              <a:t>chân</a:t>
            </a:r>
            <a:r>
              <a:rPr lang="en-US" sz="1600" i="1" dirty="0"/>
              <a:t> </a:t>
            </a:r>
            <a:r>
              <a:rPr lang="en-US" sz="1600" i="1" dirty="0" err="1"/>
              <a:t>chức</a:t>
            </a:r>
            <a:r>
              <a:rPr lang="en-US" sz="1600" i="1" dirty="0"/>
              <a:t> </a:t>
            </a:r>
            <a:r>
              <a:rPr lang="en-US" sz="1600" i="1" dirty="0" err="1"/>
              <a:t>năng</a:t>
            </a:r>
            <a:r>
              <a:rPr lang="en-US" sz="1600" i="1" dirty="0"/>
              <a:t> </a:t>
            </a:r>
            <a:r>
              <a:rPr lang="en-US" sz="1600" i="1" dirty="0" err="1"/>
              <a:t>cho</a:t>
            </a:r>
            <a:r>
              <a:rPr lang="en-US" sz="1600" i="1" dirty="0"/>
              <a:t> vi </a:t>
            </a:r>
            <a:r>
              <a:rPr lang="en-US" sz="1600" i="1" dirty="0" err="1"/>
              <a:t>xử</a:t>
            </a:r>
            <a:r>
              <a:rPr lang="en-US" sz="1600" i="1" dirty="0"/>
              <a:t> </a:t>
            </a:r>
            <a:r>
              <a:rPr lang="en-US" sz="1600" i="1" dirty="0" err="1"/>
              <a:t>lý</a:t>
            </a:r>
            <a:r>
              <a:rPr lang="en-US" sz="1600" i="1" dirty="0"/>
              <a:t>.</a:t>
            </a:r>
          </a:p>
        </p:txBody>
      </p:sp>
      <p:pic>
        <p:nvPicPr>
          <p:cNvPr id="11" name="Picture 10" descr="A computer screen shot of a computer&#10;&#10;AI-generated content may be incorrect.">
            <a:extLst>
              <a:ext uri="{FF2B5EF4-FFF2-40B4-BE49-F238E27FC236}">
                <a16:creationId xmlns:a16="http://schemas.microsoft.com/office/drawing/2014/main" id="{C46975A3-074B-AD91-6CF1-34E40EF61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368" y="1490627"/>
            <a:ext cx="6833296" cy="4071794"/>
          </a:xfrm>
          <a:prstGeom prst="rect">
            <a:avLst/>
          </a:prstGeom>
        </p:spPr>
      </p:pic>
    </p:spTree>
    <p:extLst>
      <p:ext uri="{BB962C8B-B14F-4D97-AF65-F5344CB8AC3E}">
        <p14:creationId xmlns:p14="http://schemas.microsoft.com/office/powerpoint/2010/main" val="564208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4BC8F-4EAB-0060-BE50-9F6C52F1CE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897E1-D912-9E77-6915-A63C26839892}"/>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Content Placeholder 2">
            <a:extLst>
              <a:ext uri="{FF2B5EF4-FFF2-40B4-BE49-F238E27FC236}">
                <a16:creationId xmlns:a16="http://schemas.microsoft.com/office/drawing/2014/main" id="{03CE9B66-78F5-964B-F068-6E49A44118E3}"/>
              </a:ext>
            </a:extLst>
          </p:cNvPr>
          <p:cNvSpPr>
            <a:spLocks noGrp="1"/>
          </p:cNvSpPr>
          <p:nvPr>
            <p:ph sz="quarter" idx="13"/>
          </p:nvPr>
        </p:nvSpPr>
        <p:spPr>
          <a:xfrm>
            <a:off x="4940773" y="2382625"/>
            <a:ext cx="6744296" cy="2092750"/>
          </a:xfrm>
        </p:spPr>
        <p:txBody>
          <a:bodyPr anchor="ctr">
            <a:noAutofit/>
          </a:bodyPr>
          <a:lstStyle/>
          <a:p>
            <a:pPr marL="0" indent="0" algn="ctr">
              <a:buNone/>
            </a:pPr>
            <a:r>
              <a:rPr lang="en-US" sz="4800" dirty="0">
                <a:latin typeface="Arial" panose="020B0604020202020204" pitchFamily="34" charset="0"/>
                <a:cs typeface="Arial" panose="020B0604020202020204" pitchFamily="34" charset="0"/>
              </a:rPr>
              <a:t>IV. </a:t>
            </a:r>
            <a:r>
              <a:rPr lang="en-US" sz="4800" dirty="0" err="1">
                <a:latin typeface="Arial" panose="020B0604020202020204" pitchFamily="34" charset="0"/>
                <a:cs typeface="Arial" panose="020B0604020202020204" pitchFamily="34" charset="0"/>
              </a:rPr>
              <a:t>Kết</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quả</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và</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hướng</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phát</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triển</a:t>
            </a:r>
            <a:endParaRPr lang="en-US"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0266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1716-86D4-A51C-7A3B-6634B70BFC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828621-6A47-BD42-15E7-F84F5F78F75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2" name="Title 1">
            <a:extLst>
              <a:ext uri="{FF2B5EF4-FFF2-40B4-BE49-F238E27FC236}">
                <a16:creationId xmlns:a16="http://schemas.microsoft.com/office/drawing/2014/main" id="{C47330CE-F9D0-2432-897C-B48BD372A8AD}"/>
              </a:ext>
            </a:extLst>
          </p:cNvPr>
          <p:cNvSpPr>
            <a:spLocks noGrp="1"/>
          </p:cNvSpPr>
          <p:nvPr>
            <p:ph type="title"/>
          </p:nvPr>
        </p:nvSpPr>
        <p:spPr/>
        <p:txBody>
          <a:bodyPr/>
          <a:lstStyle/>
          <a:p>
            <a:r>
              <a:rPr lang="en-US" dirty="0"/>
              <a:t>IV. </a:t>
            </a: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7" name="TextBox 6">
            <a:extLst>
              <a:ext uri="{FF2B5EF4-FFF2-40B4-BE49-F238E27FC236}">
                <a16:creationId xmlns:a16="http://schemas.microsoft.com/office/drawing/2014/main" id="{F75B01B8-B05F-7A57-DB27-9B24518EA269}"/>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1. </a:t>
            </a:r>
            <a:r>
              <a:rPr lang="en-US" sz="2400" b="1" dirty="0" err="1">
                <a:solidFill>
                  <a:schemeClr val="bg1"/>
                </a:solidFill>
              </a:rPr>
              <a:t>Kết</a:t>
            </a:r>
            <a:r>
              <a:rPr lang="en-US" sz="2400" b="1" dirty="0">
                <a:solidFill>
                  <a:schemeClr val="bg1"/>
                </a:solidFill>
              </a:rPr>
              <a:t> </a:t>
            </a:r>
            <a:r>
              <a:rPr lang="en-US" sz="2400" b="1" dirty="0" err="1">
                <a:solidFill>
                  <a:schemeClr val="bg1"/>
                </a:solidFill>
              </a:rPr>
              <a:t>quả</a:t>
            </a:r>
            <a:r>
              <a:rPr lang="en-US" sz="2400" b="1" dirty="0">
                <a:solidFill>
                  <a:schemeClr val="bg1"/>
                </a:solidFill>
              </a:rPr>
              <a:t> </a:t>
            </a:r>
            <a:r>
              <a:rPr lang="en-US" sz="2400" b="1" dirty="0" err="1">
                <a:solidFill>
                  <a:schemeClr val="bg1"/>
                </a:solidFill>
              </a:rPr>
              <a:t>hệ</a:t>
            </a:r>
            <a:r>
              <a:rPr lang="en-US" sz="2400" b="1" dirty="0">
                <a:solidFill>
                  <a:schemeClr val="bg1"/>
                </a:solidFill>
              </a:rPr>
              <a:t> </a:t>
            </a:r>
            <a:r>
              <a:rPr lang="en-US" sz="2400" b="1" dirty="0" err="1">
                <a:solidFill>
                  <a:schemeClr val="bg1"/>
                </a:solidFill>
              </a:rPr>
              <a:t>thống</a:t>
            </a:r>
            <a:r>
              <a:rPr lang="en-US" sz="2400" b="1" dirty="0">
                <a:solidFill>
                  <a:schemeClr val="bg1"/>
                </a:solidFill>
              </a:rPr>
              <a:t> </a:t>
            </a:r>
            <a:r>
              <a:rPr lang="en-US" sz="2400" b="1" dirty="0" err="1">
                <a:solidFill>
                  <a:schemeClr val="bg1"/>
                </a:solidFill>
              </a:rPr>
              <a:t>cảm</a:t>
            </a:r>
            <a:r>
              <a:rPr lang="en-US" sz="2400" b="1" dirty="0">
                <a:solidFill>
                  <a:schemeClr val="bg1"/>
                </a:solidFill>
              </a:rPr>
              <a:t> </a:t>
            </a:r>
            <a:r>
              <a:rPr lang="en-US" sz="2400" b="1" dirty="0" err="1">
                <a:solidFill>
                  <a:schemeClr val="bg1"/>
                </a:solidFill>
              </a:rPr>
              <a:t>biến</a:t>
            </a:r>
            <a:endParaRPr lang="en-US" sz="2400" b="1" dirty="0">
              <a:solidFill>
                <a:schemeClr val="bg1"/>
              </a:solidFill>
            </a:endParaRPr>
          </a:p>
        </p:txBody>
      </p:sp>
      <p:sp>
        <p:nvSpPr>
          <p:cNvPr id="3" name="TextBox 2">
            <a:extLst>
              <a:ext uri="{FF2B5EF4-FFF2-40B4-BE49-F238E27FC236}">
                <a16:creationId xmlns:a16="http://schemas.microsoft.com/office/drawing/2014/main" id="{2AF3ED92-53C3-1D10-3EE2-CE2E307B6B53}"/>
              </a:ext>
            </a:extLst>
          </p:cNvPr>
          <p:cNvSpPr txBox="1"/>
          <p:nvPr/>
        </p:nvSpPr>
        <p:spPr>
          <a:xfrm>
            <a:off x="462012" y="4020388"/>
            <a:ext cx="5727032" cy="584775"/>
          </a:xfrm>
          <a:prstGeom prst="rect">
            <a:avLst/>
          </a:prstGeom>
          <a:noFill/>
        </p:spPr>
        <p:txBody>
          <a:bodyPr wrap="square" rtlCol="0">
            <a:spAutoFit/>
          </a:bodyPr>
          <a:lstStyle/>
          <a:p>
            <a:r>
              <a:rPr lang="en-US" sz="1600" i="1" dirty="0" err="1"/>
              <a:t>Hình</a:t>
            </a:r>
            <a:r>
              <a:rPr lang="en-US" sz="1600" i="1" dirty="0"/>
              <a:t> 4.1. </a:t>
            </a:r>
            <a:r>
              <a:rPr lang="vi-VN" sz="1600" i="1" dirty="0"/>
              <a:t>Tín hiệu TTL thu được từ Am-241 tại khoảng cách ~1cm, cảm biến Geiger–Müller đo được 260 - 275 xung/phút.</a:t>
            </a:r>
            <a:endParaRPr lang="en-US" sz="1600" i="1" dirty="0"/>
          </a:p>
        </p:txBody>
      </p:sp>
      <p:pic>
        <p:nvPicPr>
          <p:cNvPr id="8" name="Picture 7" descr="A close-up of a digital oscilloscope&#10;&#10;AI-generated content may be incorrect.">
            <a:extLst>
              <a:ext uri="{FF2B5EF4-FFF2-40B4-BE49-F238E27FC236}">
                <a16:creationId xmlns:a16="http://schemas.microsoft.com/office/drawing/2014/main" id="{2F7C9C3D-9C93-0B7E-F5AF-C9EB5395D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536" y="1256601"/>
            <a:ext cx="3892456" cy="2525187"/>
          </a:xfrm>
          <a:prstGeom prst="rect">
            <a:avLst/>
          </a:prstGeom>
        </p:spPr>
      </p:pic>
      <p:pic>
        <p:nvPicPr>
          <p:cNvPr id="11" name="Picture 10" descr="A close-up of a device&#10;&#10;AI-generated content may be incorrect.">
            <a:extLst>
              <a:ext uri="{FF2B5EF4-FFF2-40B4-BE49-F238E27FC236}">
                <a16:creationId xmlns:a16="http://schemas.microsoft.com/office/drawing/2014/main" id="{1FFB5CA3-3C97-8470-C319-A8F1E4ECA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300" y="1256601"/>
            <a:ext cx="3892456" cy="2525187"/>
          </a:xfrm>
          <a:prstGeom prst="rect">
            <a:avLst/>
          </a:prstGeom>
        </p:spPr>
      </p:pic>
      <p:sp>
        <p:nvSpPr>
          <p:cNvPr id="13" name="TextBox 12">
            <a:extLst>
              <a:ext uri="{FF2B5EF4-FFF2-40B4-BE49-F238E27FC236}">
                <a16:creationId xmlns:a16="http://schemas.microsoft.com/office/drawing/2014/main" id="{820F91BA-1601-FD51-7D3D-22BD44285B52}"/>
              </a:ext>
            </a:extLst>
          </p:cNvPr>
          <p:cNvSpPr txBox="1"/>
          <p:nvPr/>
        </p:nvSpPr>
        <p:spPr>
          <a:xfrm>
            <a:off x="585154" y="4614828"/>
            <a:ext cx="11514528" cy="15240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altLang="ja-JP" sz="1600" dirty="0">
                <a:latin typeface="Arial (Body)"/>
              </a:rPr>
              <a:t>Hệ thống sử dụng hai cảm biến nhạy với ánh sáng và nhiễu nền nên được bọc giấy nhôm để giảm nhiễu. </a:t>
            </a:r>
            <a:endParaRPr lang="en-US" altLang="ja-JP" sz="1600" dirty="0">
              <a:latin typeface="Arial (Body)"/>
            </a:endParaRPr>
          </a:p>
          <a:p>
            <a:pPr marL="285750" indent="-285750" algn="just">
              <a:lnSpc>
                <a:spcPct val="150000"/>
              </a:lnSpc>
              <a:buFont typeface="Arial" panose="020B0604020202020204" pitchFamily="34" charset="0"/>
              <a:buChar char="•"/>
            </a:pPr>
            <a:r>
              <a:rPr lang="vi-VN" altLang="ja-JP" sz="1600" dirty="0">
                <a:latin typeface="Arial (Body)"/>
              </a:rPr>
              <a:t>Nguồn bức xạ yếu Am-241 từ đầu báo khói (hoạt độ 2.96 KBq, khoảng 0.13 µSv/h tại 1 m) được dùng để thử nghiệm. </a:t>
            </a:r>
            <a:endParaRPr lang="en-US" altLang="ja-JP" sz="1600" dirty="0">
              <a:latin typeface="Arial (Body)"/>
            </a:endParaRPr>
          </a:p>
          <a:p>
            <a:pPr marL="285750" indent="-285750" algn="just">
              <a:lnSpc>
                <a:spcPct val="150000"/>
              </a:lnSpc>
              <a:buFont typeface="Arial" panose="020B0604020202020204" pitchFamily="34" charset="0"/>
              <a:buChar char="•"/>
            </a:pPr>
            <a:r>
              <a:rPr lang="vi-VN" altLang="ja-JP" sz="1600" dirty="0">
                <a:latin typeface="Arial (Body)"/>
              </a:rPr>
              <a:t>Cảm biến Geiger–Müller phát hiện được bức xạ và tạo tín hiệu TTL cho vi điều khiển đếm xung. </a:t>
            </a:r>
            <a:endParaRPr lang="en-US" altLang="ja-JP" sz="1600" dirty="0">
              <a:latin typeface="Arial (Body)"/>
            </a:endParaRPr>
          </a:p>
          <a:p>
            <a:pPr marL="285750" indent="-285750" algn="just">
              <a:lnSpc>
                <a:spcPct val="150000"/>
              </a:lnSpc>
              <a:buFont typeface="Arial" panose="020B0604020202020204" pitchFamily="34" charset="0"/>
              <a:buChar char="•"/>
            </a:pPr>
            <a:r>
              <a:rPr lang="en-US" altLang="ja-JP" sz="1600" dirty="0">
                <a:latin typeface="Arial (Body)"/>
              </a:rPr>
              <a:t>C</a:t>
            </a:r>
            <a:r>
              <a:rPr lang="vi-VN" altLang="ja-JP" sz="1600" dirty="0">
                <a:latin typeface="Arial (Body)"/>
              </a:rPr>
              <a:t>ảm biến BPW34 hầu như không phát hiện được do Am-241 </a:t>
            </a:r>
            <a:r>
              <a:rPr lang="en-US" altLang="ja-JP" sz="1600" dirty="0" err="1">
                <a:latin typeface="Arial (Body)"/>
              </a:rPr>
              <a:t>chủ</a:t>
            </a:r>
            <a:r>
              <a:rPr lang="en-US" altLang="ja-JP" sz="1600" dirty="0">
                <a:latin typeface="Arial (Body)"/>
              </a:rPr>
              <a:t> </a:t>
            </a:r>
            <a:r>
              <a:rPr lang="en-US" altLang="ja-JP" sz="1600" dirty="0" err="1">
                <a:latin typeface="Arial (Body)"/>
              </a:rPr>
              <a:t>yếu</a:t>
            </a:r>
            <a:r>
              <a:rPr lang="en-US" altLang="ja-JP" sz="1600" dirty="0">
                <a:latin typeface="Arial (Body)"/>
              </a:rPr>
              <a:t> </a:t>
            </a:r>
            <a:r>
              <a:rPr lang="vi-VN" altLang="ja-JP" sz="1600" dirty="0">
                <a:latin typeface="Arial (Body)"/>
              </a:rPr>
              <a:t>phát tia alpha và có suất liều rất thấp</a:t>
            </a:r>
            <a:r>
              <a:rPr lang="en-US" altLang="ja-JP" sz="1600" dirty="0">
                <a:latin typeface="Arial (Body)"/>
              </a:rPr>
              <a:t>.</a:t>
            </a:r>
            <a:endParaRPr lang="en-US" sz="1600" i="1" dirty="0">
              <a:latin typeface="Arial (Body)"/>
            </a:endParaRPr>
          </a:p>
        </p:txBody>
      </p:sp>
      <p:sp>
        <p:nvSpPr>
          <p:cNvPr id="15" name="TextBox 14">
            <a:extLst>
              <a:ext uri="{FF2B5EF4-FFF2-40B4-BE49-F238E27FC236}">
                <a16:creationId xmlns:a16="http://schemas.microsoft.com/office/drawing/2014/main" id="{B7500F31-AF90-A815-5D6D-CA7AC4E14C5F}"/>
              </a:ext>
            </a:extLst>
          </p:cNvPr>
          <p:cNvSpPr txBox="1"/>
          <p:nvPr/>
        </p:nvSpPr>
        <p:spPr>
          <a:xfrm>
            <a:off x="6313542" y="4020388"/>
            <a:ext cx="5416445" cy="584775"/>
          </a:xfrm>
          <a:prstGeom prst="rect">
            <a:avLst/>
          </a:prstGeom>
          <a:noFill/>
        </p:spPr>
        <p:txBody>
          <a:bodyPr wrap="square" rtlCol="0">
            <a:spAutoFit/>
          </a:bodyPr>
          <a:lstStyle/>
          <a:p>
            <a:r>
              <a:rPr lang="en-US" sz="1600" i="1" dirty="0" err="1"/>
              <a:t>Hình</a:t>
            </a:r>
            <a:r>
              <a:rPr lang="en-US" sz="1600" i="1" dirty="0"/>
              <a:t> 4.2. </a:t>
            </a:r>
            <a:r>
              <a:rPr lang="vi-VN" sz="1600" i="1" dirty="0"/>
              <a:t>Tín hiệu TTL thu được từ diode BPW34; nguồn bức xạ yếu từ đầu báo khói chỉ tạo ra 25–40 xung/phút.</a:t>
            </a:r>
            <a:r>
              <a:rPr lang="en-US" sz="1600" i="1" dirty="0"/>
              <a:t> </a:t>
            </a:r>
          </a:p>
        </p:txBody>
      </p:sp>
    </p:spTree>
    <p:extLst>
      <p:ext uri="{BB962C8B-B14F-4D97-AF65-F5344CB8AC3E}">
        <p14:creationId xmlns:p14="http://schemas.microsoft.com/office/powerpoint/2010/main" val="3756981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4619C-001B-1FCE-F050-B4B11E245E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C4D0E-C26D-3F46-021A-FC6AB6031B05}"/>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2" name="Title 1">
            <a:extLst>
              <a:ext uri="{FF2B5EF4-FFF2-40B4-BE49-F238E27FC236}">
                <a16:creationId xmlns:a16="http://schemas.microsoft.com/office/drawing/2014/main" id="{B40D107A-AB5F-DA70-9FCB-9F6C5C09C14A}"/>
              </a:ext>
            </a:extLst>
          </p:cNvPr>
          <p:cNvSpPr>
            <a:spLocks noGrp="1"/>
          </p:cNvSpPr>
          <p:nvPr>
            <p:ph type="title"/>
          </p:nvPr>
        </p:nvSpPr>
        <p:spPr/>
        <p:txBody>
          <a:bodyPr/>
          <a:lstStyle/>
          <a:p>
            <a:r>
              <a:rPr lang="en-US" dirty="0"/>
              <a:t>IV. </a:t>
            </a: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3" name="TextBox 2">
            <a:extLst>
              <a:ext uri="{FF2B5EF4-FFF2-40B4-BE49-F238E27FC236}">
                <a16:creationId xmlns:a16="http://schemas.microsoft.com/office/drawing/2014/main" id="{520CB6C3-A2AC-846D-4591-36028B0D32A3}"/>
              </a:ext>
            </a:extLst>
          </p:cNvPr>
          <p:cNvSpPr txBox="1"/>
          <p:nvPr/>
        </p:nvSpPr>
        <p:spPr>
          <a:xfrm>
            <a:off x="3756336" y="5980926"/>
            <a:ext cx="5216941" cy="338554"/>
          </a:xfrm>
          <a:prstGeom prst="rect">
            <a:avLst/>
          </a:prstGeom>
          <a:noFill/>
        </p:spPr>
        <p:txBody>
          <a:bodyPr wrap="none" rtlCol="0">
            <a:spAutoFit/>
          </a:bodyPr>
          <a:lstStyle/>
          <a:p>
            <a:r>
              <a:rPr lang="en-US" sz="1600" i="1" dirty="0" err="1"/>
              <a:t>Hình</a:t>
            </a:r>
            <a:r>
              <a:rPr lang="en-US" sz="1600" i="1" dirty="0"/>
              <a:t> 4.3. </a:t>
            </a:r>
            <a:r>
              <a:rPr lang="en-US" sz="1600" i="1" dirty="0" err="1"/>
              <a:t>Kết</a:t>
            </a:r>
            <a:r>
              <a:rPr lang="en-US" sz="1600" i="1" dirty="0"/>
              <a:t> </a:t>
            </a:r>
            <a:r>
              <a:rPr lang="en-US" sz="1600" i="1" dirty="0" err="1"/>
              <a:t>quả</a:t>
            </a:r>
            <a:r>
              <a:rPr lang="en-US" sz="1600" i="1" dirty="0"/>
              <a:t> </a:t>
            </a:r>
            <a:r>
              <a:rPr lang="en-US" sz="1600" i="1" dirty="0" err="1"/>
              <a:t>hệ</a:t>
            </a:r>
            <a:r>
              <a:rPr lang="en-US" sz="1600" i="1" dirty="0"/>
              <a:t> </a:t>
            </a:r>
            <a:r>
              <a:rPr lang="en-US" sz="1600" i="1" dirty="0" err="1"/>
              <a:t>thống</a:t>
            </a:r>
            <a:r>
              <a:rPr lang="en-US" sz="1600" i="1" dirty="0"/>
              <a:t> </a:t>
            </a:r>
            <a:r>
              <a:rPr lang="en-US" sz="1600" i="1" dirty="0" err="1"/>
              <a:t>cảm</a:t>
            </a:r>
            <a:r>
              <a:rPr lang="en-US" sz="1600" i="1" dirty="0"/>
              <a:t> </a:t>
            </a:r>
            <a:r>
              <a:rPr lang="en-US" sz="1600" i="1" dirty="0" err="1"/>
              <a:t>biến</a:t>
            </a:r>
            <a:r>
              <a:rPr lang="en-US" sz="1600" i="1" dirty="0"/>
              <a:t> </a:t>
            </a:r>
            <a:r>
              <a:rPr lang="en-US" sz="1600" i="1" dirty="0" err="1"/>
              <a:t>với</a:t>
            </a:r>
            <a:r>
              <a:rPr lang="en-US" sz="1600" i="1" dirty="0"/>
              <a:t> </a:t>
            </a:r>
            <a:r>
              <a:rPr lang="en-US" sz="1600" i="1" dirty="0" err="1"/>
              <a:t>chiều</a:t>
            </a:r>
            <a:r>
              <a:rPr lang="en-US" sz="1600" i="1" dirty="0"/>
              <a:t> </a:t>
            </a:r>
            <a:r>
              <a:rPr lang="en-US" sz="1600" i="1" dirty="0" err="1"/>
              <a:t>dữ</a:t>
            </a:r>
            <a:r>
              <a:rPr lang="en-US" sz="1600" i="1" dirty="0"/>
              <a:t> </a:t>
            </a:r>
            <a:r>
              <a:rPr lang="en-US" sz="1600" i="1" dirty="0" err="1"/>
              <a:t>liệu</a:t>
            </a:r>
            <a:r>
              <a:rPr lang="en-US" sz="1600" i="1" dirty="0"/>
              <a:t> </a:t>
            </a:r>
            <a:r>
              <a:rPr lang="en-US" sz="1600" i="1" dirty="0" err="1"/>
              <a:t>gửi</a:t>
            </a:r>
            <a:r>
              <a:rPr lang="en-US" sz="1600" i="1" dirty="0"/>
              <a:t> </a:t>
            </a:r>
            <a:r>
              <a:rPr lang="en-US" sz="1600" i="1" dirty="0" err="1"/>
              <a:t>lên</a:t>
            </a:r>
            <a:endParaRPr lang="en-US" sz="1600" i="1" dirty="0"/>
          </a:p>
        </p:txBody>
      </p:sp>
      <p:grpSp>
        <p:nvGrpSpPr>
          <p:cNvPr id="16" name="Group 15">
            <a:extLst>
              <a:ext uri="{FF2B5EF4-FFF2-40B4-BE49-F238E27FC236}">
                <a16:creationId xmlns:a16="http://schemas.microsoft.com/office/drawing/2014/main" id="{3C345410-2266-8A7D-03A8-BA12CA4DB718}"/>
              </a:ext>
            </a:extLst>
          </p:cNvPr>
          <p:cNvGrpSpPr/>
          <p:nvPr/>
        </p:nvGrpSpPr>
        <p:grpSpPr>
          <a:xfrm>
            <a:off x="435647" y="1391846"/>
            <a:ext cx="10943664" cy="4366142"/>
            <a:chOff x="435647" y="1391846"/>
            <a:chExt cx="10943664" cy="4366142"/>
          </a:xfrm>
        </p:grpSpPr>
        <p:pic>
          <p:nvPicPr>
            <p:cNvPr id="8" name="Picture 7" descr="A screenshot of a computer&#10;&#10;AI-generated content may be incorrect.">
              <a:extLst>
                <a:ext uri="{FF2B5EF4-FFF2-40B4-BE49-F238E27FC236}">
                  <a16:creationId xmlns:a16="http://schemas.microsoft.com/office/drawing/2014/main" id="{45992527-00AE-FC48-23D3-60CFD52A8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47" y="1403768"/>
              <a:ext cx="6267642" cy="4354220"/>
            </a:xfrm>
            <a:prstGeom prst="rect">
              <a:avLst/>
            </a:prstGeom>
          </p:spPr>
        </p:pic>
        <p:pic>
          <p:nvPicPr>
            <p:cNvPr id="11" name="Picture 10" descr="A device with a screen and a round object&#10;&#10;AI-generated content may be incorrect.">
              <a:extLst>
                <a:ext uri="{FF2B5EF4-FFF2-40B4-BE49-F238E27FC236}">
                  <a16:creationId xmlns:a16="http://schemas.microsoft.com/office/drawing/2014/main" id="{6E32F9C3-6337-C4ED-4D99-83408D2A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349" y="1391846"/>
              <a:ext cx="4665962" cy="27432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9DB47AD9-3FC2-4408-CD02-C83B6A405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288" y="4094554"/>
              <a:ext cx="4676023" cy="1663434"/>
            </a:xfrm>
            <a:prstGeom prst="rect">
              <a:avLst/>
            </a:prstGeom>
          </p:spPr>
        </p:pic>
      </p:grpSp>
      <p:sp>
        <p:nvSpPr>
          <p:cNvPr id="17" name="TextBox 16">
            <a:extLst>
              <a:ext uri="{FF2B5EF4-FFF2-40B4-BE49-F238E27FC236}">
                <a16:creationId xmlns:a16="http://schemas.microsoft.com/office/drawing/2014/main" id="{A9C8FAB9-615F-FBC4-1F4B-575876BDED15}"/>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1. </a:t>
            </a:r>
            <a:r>
              <a:rPr lang="en-US" sz="2400" b="1" dirty="0" err="1">
                <a:solidFill>
                  <a:schemeClr val="bg1"/>
                </a:solidFill>
              </a:rPr>
              <a:t>Kết</a:t>
            </a:r>
            <a:r>
              <a:rPr lang="en-US" sz="2400" b="1" dirty="0">
                <a:solidFill>
                  <a:schemeClr val="bg1"/>
                </a:solidFill>
              </a:rPr>
              <a:t> </a:t>
            </a:r>
            <a:r>
              <a:rPr lang="en-US" sz="2400" b="1" dirty="0" err="1">
                <a:solidFill>
                  <a:schemeClr val="bg1"/>
                </a:solidFill>
              </a:rPr>
              <a:t>quả</a:t>
            </a:r>
            <a:r>
              <a:rPr lang="en-US" sz="2400" b="1" dirty="0">
                <a:solidFill>
                  <a:schemeClr val="bg1"/>
                </a:solidFill>
              </a:rPr>
              <a:t> </a:t>
            </a:r>
            <a:r>
              <a:rPr lang="en-US" sz="2400" b="1" dirty="0" err="1">
                <a:solidFill>
                  <a:schemeClr val="bg1"/>
                </a:solidFill>
              </a:rPr>
              <a:t>hệ</a:t>
            </a:r>
            <a:r>
              <a:rPr lang="en-US" sz="2400" b="1" dirty="0">
                <a:solidFill>
                  <a:schemeClr val="bg1"/>
                </a:solidFill>
              </a:rPr>
              <a:t> </a:t>
            </a:r>
            <a:r>
              <a:rPr lang="en-US" sz="2400" b="1" dirty="0" err="1">
                <a:solidFill>
                  <a:schemeClr val="bg1"/>
                </a:solidFill>
              </a:rPr>
              <a:t>thống</a:t>
            </a:r>
            <a:r>
              <a:rPr lang="en-US" sz="2400" b="1" dirty="0">
                <a:solidFill>
                  <a:schemeClr val="bg1"/>
                </a:solidFill>
              </a:rPr>
              <a:t> </a:t>
            </a:r>
            <a:r>
              <a:rPr lang="en-US" sz="2400" b="1" dirty="0" err="1">
                <a:solidFill>
                  <a:schemeClr val="bg1"/>
                </a:solidFill>
              </a:rPr>
              <a:t>cảm</a:t>
            </a:r>
            <a:r>
              <a:rPr lang="en-US" sz="2400" b="1" dirty="0">
                <a:solidFill>
                  <a:schemeClr val="bg1"/>
                </a:solidFill>
              </a:rPr>
              <a:t> </a:t>
            </a:r>
            <a:r>
              <a:rPr lang="en-US" sz="2400" b="1" dirty="0" err="1">
                <a:solidFill>
                  <a:schemeClr val="bg1"/>
                </a:solidFill>
              </a:rPr>
              <a:t>biến</a:t>
            </a:r>
            <a:endParaRPr lang="en-US" sz="2400" b="1" dirty="0">
              <a:solidFill>
                <a:schemeClr val="bg1"/>
              </a:solidFill>
            </a:endParaRPr>
          </a:p>
        </p:txBody>
      </p:sp>
    </p:spTree>
    <p:extLst>
      <p:ext uri="{BB962C8B-B14F-4D97-AF65-F5344CB8AC3E}">
        <p14:creationId xmlns:p14="http://schemas.microsoft.com/office/powerpoint/2010/main" val="4179093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A3A48-4AB7-7028-9B7E-03E61C22647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7FAABA-CED0-3282-0846-13E6F6BD8A2A}"/>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2" name="Title 1">
            <a:extLst>
              <a:ext uri="{FF2B5EF4-FFF2-40B4-BE49-F238E27FC236}">
                <a16:creationId xmlns:a16="http://schemas.microsoft.com/office/drawing/2014/main" id="{0D9E6BF7-62C0-F613-C51C-D112CBA50C64}"/>
              </a:ext>
            </a:extLst>
          </p:cNvPr>
          <p:cNvSpPr>
            <a:spLocks noGrp="1"/>
          </p:cNvSpPr>
          <p:nvPr>
            <p:ph type="title"/>
          </p:nvPr>
        </p:nvSpPr>
        <p:spPr/>
        <p:txBody>
          <a:bodyPr/>
          <a:lstStyle/>
          <a:p>
            <a:r>
              <a:rPr lang="en-US" dirty="0"/>
              <a:t>IV. </a:t>
            </a: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3" name="TextBox 2">
            <a:extLst>
              <a:ext uri="{FF2B5EF4-FFF2-40B4-BE49-F238E27FC236}">
                <a16:creationId xmlns:a16="http://schemas.microsoft.com/office/drawing/2014/main" id="{D63EA464-EDC5-F73E-1DE5-74543F6B3224}"/>
              </a:ext>
            </a:extLst>
          </p:cNvPr>
          <p:cNvSpPr txBox="1"/>
          <p:nvPr/>
        </p:nvSpPr>
        <p:spPr>
          <a:xfrm>
            <a:off x="3756336" y="5980926"/>
            <a:ext cx="5426165" cy="338554"/>
          </a:xfrm>
          <a:prstGeom prst="rect">
            <a:avLst/>
          </a:prstGeom>
          <a:noFill/>
        </p:spPr>
        <p:txBody>
          <a:bodyPr wrap="none" rtlCol="0">
            <a:spAutoFit/>
          </a:bodyPr>
          <a:lstStyle/>
          <a:p>
            <a:r>
              <a:rPr lang="en-US" sz="1600" i="1" dirty="0" err="1"/>
              <a:t>Hình</a:t>
            </a:r>
            <a:r>
              <a:rPr lang="en-US" sz="1600" i="1" dirty="0"/>
              <a:t> 4.4. </a:t>
            </a:r>
            <a:r>
              <a:rPr lang="en-US" sz="1600" i="1" dirty="0" err="1"/>
              <a:t>Kết</a:t>
            </a:r>
            <a:r>
              <a:rPr lang="en-US" sz="1600" i="1" dirty="0"/>
              <a:t> </a:t>
            </a:r>
            <a:r>
              <a:rPr lang="en-US" sz="1600" i="1" dirty="0" err="1"/>
              <a:t>quả</a:t>
            </a:r>
            <a:r>
              <a:rPr lang="en-US" sz="1600" i="1" dirty="0"/>
              <a:t> </a:t>
            </a:r>
            <a:r>
              <a:rPr lang="en-US" sz="1600" i="1" dirty="0" err="1"/>
              <a:t>hệ</a:t>
            </a:r>
            <a:r>
              <a:rPr lang="en-US" sz="1600" i="1" dirty="0"/>
              <a:t> </a:t>
            </a:r>
            <a:r>
              <a:rPr lang="en-US" sz="1600" i="1" dirty="0" err="1"/>
              <a:t>thống</a:t>
            </a:r>
            <a:r>
              <a:rPr lang="en-US" sz="1600" i="1" dirty="0"/>
              <a:t> </a:t>
            </a:r>
            <a:r>
              <a:rPr lang="en-US" sz="1600" i="1" dirty="0" err="1"/>
              <a:t>cảm</a:t>
            </a:r>
            <a:r>
              <a:rPr lang="en-US" sz="1600" i="1" dirty="0"/>
              <a:t> </a:t>
            </a:r>
            <a:r>
              <a:rPr lang="en-US" sz="1600" i="1" dirty="0" err="1"/>
              <a:t>biến</a:t>
            </a:r>
            <a:r>
              <a:rPr lang="en-US" sz="1600" i="1" dirty="0"/>
              <a:t> </a:t>
            </a:r>
            <a:r>
              <a:rPr lang="en-US" sz="1600" i="1" dirty="0" err="1"/>
              <a:t>với</a:t>
            </a:r>
            <a:r>
              <a:rPr lang="en-US" sz="1600" i="1" dirty="0"/>
              <a:t> </a:t>
            </a:r>
            <a:r>
              <a:rPr lang="en-US" sz="1600" i="1" dirty="0" err="1"/>
              <a:t>chiều</a:t>
            </a:r>
            <a:r>
              <a:rPr lang="en-US" sz="1600" i="1" dirty="0"/>
              <a:t> </a:t>
            </a:r>
            <a:r>
              <a:rPr lang="en-US" sz="1600" i="1" dirty="0" err="1"/>
              <a:t>dữ</a:t>
            </a:r>
            <a:r>
              <a:rPr lang="en-US" sz="1600" i="1" dirty="0"/>
              <a:t> </a:t>
            </a:r>
            <a:r>
              <a:rPr lang="en-US" sz="1600" i="1" dirty="0" err="1"/>
              <a:t>liệu</a:t>
            </a:r>
            <a:r>
              <a:rPr lang="en-US" sz="1600" i="1" dirty="0"/>
              <a:t> </a:t>
            </a:r>
            <a:r>
              <a:rPr lang="en-US" sz="1600" i="1" dirty="0" err="1"/>
              <a:t>gửi</a:t>
            </a:r>
            <a:r>
              <a:rPr lang="en-US" sz="1600" i="1" dirty="0"/>
              <a:t> </a:t>
            </a:r>
            <a:r>
              <a:rPr lang="en-US" sz="1600" i="1" dirty="0" err="1"/>
              <a:t>xuống</a:t>
            </a:r>
            <a:endParaRPr lang="en-US" sz="1600" i="1" dirty="0"/>
          </a:p>
        </p:txBody>
      </p:sp>
      <p:pic>
        <p:nvPicPr>
          <p:cNvPr id="6" name="Picture 5" descr="A screenshot of a computer&#10;&#10;AI-generated content may be incorrect.">
            <a:extLst>
              <a:ext uri="{FF2B5EF4-FFF2-40B4-BE49-F238E27FC236}">
                <a16:creationId xmlns:a16="http://schemas.microsoft.com/office/drawing/2014/main" id="{F975AFDE-6197-2207-A40F-F1B94C91C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558" y="4301381"/>
            <a:ext cx="4020111" cy="1667108"/>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7A30C2DE-7BA7-4694-241F-E06306B92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558" y="1260587"/>
            <a:ext cx="6763694" cy="3115110"/>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AECA3A1E-A8D8-5FE0-9FBF-F27CD0E68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48" y="1260587"/>
            <a:ext cx="3812410" cy="3115110"/>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C0A26E8E-27D2-3DFC-A450-D7990BAE6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148" y="4337777"/>
            <a:ext cx="3812410" cy="1618274"/>
          </a:xfrm>
          <a:prstGeom prst="rect">
            <a:avLst/>
          </a:prstGeom>
        </p:spPr>
      </p:pic>
      <p:sp>
        <p:nvSpPr>
          <p:cNvPr id="20" name="TextBox 19">
            <a:extLst>
              <a:ext uri="{FF2B5EF4-FFF2-40B4-BE49-F238E27FC236}">
                <a16:creationId xmlns:a16="http://schemas.microsoft.com/office/drawing/2014/main" id="{E4DA8966-372C-323C-5372-1F25FA5A5590}"/>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1. </a:t>
            </a:r>
            <a:r>
              <a:rPr lang="en-US" sz="2400" b="1" dirty="0" err="1">
                <a:solidFill>
                  <a:schemeClr val="bg1"/>
                </a:solidFill>
              </a:rPr>
              <a:t>Kết</a:t>
            </a:r>
            <a:r>
              <a:rPr lang="en-US" sz="2400" b="1" dirty="0">
                <a:solidFill>
                  <a:schemeClr val="bg1"/>
                </a:solidFill>
              </a:rPr>
              <a:t> </a:t>
            </a:r>
            <a:r>
              <a:rPr lang="en-US" sz="2400" b="1" dirty="0" err="1">
                <a:solidFill>
                  <a:schemeClr val="bg1"/>
                </a:solidFill>
              </a:rPr>
              <a:t>quả</a:t>
            </a:r>
            <a:r>
              <a:rPr lang="en-US" sz="2400" b="1" dirty="0">
                <a:solidFill>
                  <a:schemeClr val="bg1"/>
                </a:solidFill>
              </a:rPr>
              <a:t> </a:t>
            </a:r>
            <a:r>
              <a:rPr lang="en-US" sz="2400" b="1" dirty="0" err="1">
                <a:solidFill>
                  <a:schemeClr val="bg1"/>
                </a:solidFill>
              </a:rPr>
              <a:t>hệ</a:t>
            </a:r>
            <a:r>
              <a:rPr lang="en-US" sz="2400" b="1" dirty="0">
                <a:solidFill>
                  <a:schemeClr val="bg1"/>
                </a:solidFill>
              </a:rPr>
              <a:t> </a:t>
            </a:r>
            <a:r>
              <a:rPr lang="en-US" sz="2400" b="1" dirty="0" err="1">
                <a:solidFill>
                  <a:schemeClr val="bg1"/>
                </a:solidFill>
              </a:rPr>
              <a:t>thống</a:t>
            </a:r>
            <a:r>
              <a:rPr lang="en-US" sz="2400" b="1" dirty="0">
                <a:solidFill>
                  <a:schemeClr val="bg1"/>
                </a:solidFill>
              </a:rPr>
              <a:t> </a:t>
            </a:r>
            <a:r>
              <a:rPr lang="en-US" sz="2400" b="1" dirty="0" err="1">
                <a:solidFill>
                  <a:schemeClr val="bg1"/>
                </a:solidFill>
              </a:rPr>
              <a:t>cảm</a:t>
            </a:r>
            <a:r>
              <a:rPr lang="en-US" sz="2400" b="1" dirty="0">
                <a:solidFill>
                  <a:schemeClr val="bg1"/>
                </a:solidFill>
              </a:rPr>
              <a:t> </a:t>
            </a:r>
            <a:r>
              <a:rPr lang="en-US" sz="2400" b="1" dirty="0" err="1">
                <a:solidFill>
                  <a:schemeClr val="bg1"/>
                </a:solidFill>
              </a:rPr>
              <a:t>biến</a:t>
            </a:r>
            <a:endParaRPr lang="en-US" sz="2400" b="1" dirty="0">
              <a:solidFill>
                <a:schemeClr val="bg1"/>
              </a:solidFill>
            </a:endParaRPr>
          </a:p>
        </p:txBody>
      </p:sp>
      <p:sp>
        <p:nvSpPr>
          <p:cNvPr id="21" name="TextBox 20">
            <a:extLst>
              <a:ext uri="{FF2B5EF4-FFF2-40B4-BE49-F238E27FC236}">
                <a16:creationId xmlns:a16="http://schemas.microsoft.com/office/drawing/2014/main" id="{CCC0C2F2-CE39-755D-2D2F-E47A61F4D1A2}"/>
              </a:ext>
            </a:extLst>
          </p:cNvPr>
          <p:cNvSpPr txBox="1"/>
          <p:nvPr/>
        </p:nvSpPr>
        <p:spPr>
          <a:xfrm>
            <a:off x="8604738" y="4408250"/>
            <a:ext cx="3294973" cy="1477328"/>
          </a:xfrm>
          <a:prstGeom prst="rect">
            <a:avLst/>
          </a:prstGeom>
          <a:noFill/>
        </p:spPr>
        <p:txBody>
          <a:bodyPr wrap="square" rtlCol="0">
            <a:spAutoFit/>
          </a:bodyPr>
          <a:lstStyle/>
          <a:p>
            <a:pPr algn="just"/>
            <a:r>
              <a:rPr lang="vi-VN" dirty="0"/>
              <a:t>Như vậy, hệ thống hoạt động ổn định, các chiều dữ liệu lên và chiều dữ liệu xuống</a:t>
            </a:r>
            <a:r>
              <a:rPr lang="en-US" dirty="0"/>
              <a:t> </a:t>
            </a:r>
            <a:r>
              <a:rPr lang="vi-VN" dirty="0"/>
              <a:t>đều hoạt động theo đúng yêu cầu đã đề ra. </a:t>
            </a:r>
            <a:endParaRPr lang="en-US" dirty="0"/>
          </a:p>
        </p:txBody>
      </p:sp>
    </p:spTree>
    <p:extLst>
      <p:ext uri="{BB962C8B-B14F-4D97-AF65-F5344CB8AC3E}">
        <p14:creationId xmlns:p14="http://schemas.microsoft.com/office/powerpoint/2010/main" val="428884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1716-86D4-A51C-7A3B-6634B70BFC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828621-6A47-BD42-15E7-F84F5F78F756}"/>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2" name="Title 1">
            <a:extLst>
              <a:ext uri="{FF2B5EF4-FFF2-40B4-BE49-F238E27FC236}">
                <a16:creationId xmlns:a16="http://schemas.microsoft.com/office/drawing/2014/main" id="{C47330CE-F9D0-2432-897C-B48BD372A8AD}"/>
              </a:ext>
            </a:extLst>
          </p:cNvPr>
          <p:cNvSpPr>
            <a:spLocks noGrp="1"/>
          </p:cNvSpPr>
          <p:nvPr>
            <p:ph type="title"/>
          </p:nvPr>
        </p:nvSpPr>
        <p:spPr/>
        <p:txBody>
          <a:bodyPr/>
          <a:lstStyle/>
          <a:p>
            <a:r>
              <a:rPr lang="en-US" dirty="0"/>
              <a:t>IV. </a:t>
            </a: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7" name="TextBox 6">
            <a:extLst>
              <a:ext uri="{FF2B5EF4-FFF2-40B4-BE49-F238E27FC236}">
                <a16:creationId xmlns:a16="http://schemas.microsoft.com/office/drawing/2014/main" id="{F75B01B8-B05F-7A57-DB27-9B24518EA269}"/>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2. </a:t>
            </a:r>
            <a:r>
              <a:rPr lang="en-US" sz="2400" b="1" dirty="0" err="1">
                <a:solidFill>
                  <a:schemeClr val="bg1"/>
                </a:solidFill>
              </a:rPr>
              <a:t>Kết</a:t>
            </a:r>
            <a:r>
              <a:rPr lang="en-US" sz="2400" b="1" dirty="0">
                <a:solidFill>
                  <a:schemeClr val="bg1"/>
                </a:solidFill>
              </a:rPr>
              <a:t> </a:t>
            </a:r>
            <a:r>
              <a:rPr lang="en-US" sz="2400" b="1" dirty="0" err="1">
                <a:solidFill>
                  <a:schemeClr val="bg1"/>
                </a:solidFill>
              </a:rPr>
              <a:t>quả</a:t>
            </a:r>
            <a:r>
              <a:rPr lang="en-US" sz="2400" b="1" dirty="0">
                <a:solidFill>
                  <a:schemeClr val="bg1"/>
                </a:solidFill>
              </a:rPr>
              <a:t> </a:t>
            </a:r>
            <a:r>
              <a:rPr lang="en-US" sz="2400" b="1" dirty="0" err="1">
                <a:solidFill>
                  <a:schemeClr val="bg1"/>
                </a:solidFill>
              </a:rPr>
              <a:t>tổng</a:t>
            </a:r>
            <a:r>
              <a:rPr lang="en-US" sz="2400" b="1" dirty="0">
                <a:solidFill>
                  <a:schemeClr val="bg1"/>
                </a:solidFill>
              </a:rPr>
              <a:t> </a:t>
            </a:r>
            <a:r>
              <a:rPr lang="en-US" sz="2400" b="1" dirty="0" err="1">
                <a:solidFill>
                  <a:schemeClr val="bg1"/>
                </a:solidFill>
              </a:rPr>
              <a:t>quan</a:t>
            </a:r>
            <a:r>
              <a:rPr lang="en-US" sz="2400" b="1" dirty="0">
                <a:solidFill>
                  <a:schemeClr val="bg1"/>
                </a:solidFill>
              </a:rPr>
              <a:t> </a:t>
            </a:r>
            <a:r>
              <a:rPr lang="en-US" sz="2400" b="1" dirty="0" err="1">
                <a:solidFill>
                  <a:schemeClr val="bg1"/>
                </a:solidFill>
              </a:rPr>
              <a:t>toàn</a:t>
            </a:r>
            <a:r>
              <a:rPr lang="en-US" sz="2400" b="1" dirty="0">
                <a:solidFill>
                  <a:schemeClr val="bg1"/>
                </a:solidFill>
              </a:rPr>
              <a:t> </a:t>
            </a:r>
            <a:r>
              <a:rPr lang="en-US" sz="2400" b="1" dirty="0" err="1">
                <a:solidFill>
                  <a:schemeClr val="bg1"/>
                </a:solidFill>
              </a:rPr>
              <a:t>bộ</a:t>
            </a:r>
            <a:r>
              <a:rPr lang="en-US" sz="2400" b="1" dirty="0">
                <a:solidFill>
                  <a:schemeClr val="bg1"/>
                </a:solidFill>
              </a:rPr>
              <a:t> </a:t>
            </a:r>
            <a:r>
              <a:rPr lang="en-US" sz="2400" b="1" dirty="0" err="1">
                <a:solidFill>
                  <a:schemeClr val="bg1"/>
                </a:solidFill>
              </a:rPr>
              <a:t>hệ</a:t>
            </a:r>
            <a:r>
              <a:rPr lang="en-US" sz="2400" b="1" dirty="0">
                <a:solidFill>
                  <a:schemeClr val="bg1"/>
                </a:solidFill>
              </a:rPr>
              <a:t> </a:t>
            </a:r>
            <a:r>
              <a:rPr lang="en-US" sz="2400" b="1" dirty="0" err="1">
                <a:solidFill>
                  <a:schemeClr val="bg1"/>
                </a:solidFill>
              </a:rPr>
              <a:t>thống</a:t>
            </a:r>
            <a:endParaRPr lang="en-US" sz="2400" b="1" dirty="0">
              <a:solidFill>
                <a:schemeClr val="bg1"/>
              </a:solidFill>
            </a:endParaRPr>
          </a:p>
        </p:txBody>
      </p:sp>
      <p:pic>
        <p:nvPicPr>
          <p:cNvPr id="5" name="Picture 4" descr="A white electronic device with a screen&#10;&#10;AI-generated content may be incorrect.">
            <a:extLst>
              <a:ext uri="{FF2B5EF4-FFF2-40B4-BE49-F238E27FC236}">
                <a16:creationId xmlns:a16="http://schemas.microsoft.com/office/drawing/2014/main" id="{54139A6F-E14A-4448-5E3F-87446A50D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626" y="1278555"/>
            <a:ext cx="3225671" cy="2150446"/>
          </a:xfrm>
          <a:prstGeom prst="rect">
            <a:avLst/>
          </a:prstGeom>
        </p:spPr>
      </p:pic>
      <p:pic>
        <p:nvPicPr>
          <p:cNvPr id="10" name="Picture 9" descr="A close up of a computer&#10;&#10;AI-generated content may be incorrect.">
            <a:extLst>
              <a:ext uri="{FF2B5EF4-FFF2-40B4-BE49-F238E27FC236}">
                <a16:creationId xmlns:a16="http://schemas.microsoft.com/office/drawing/2014/main" id="{BC40C00A-5105-A759-411E-F5157DBF9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948" y="1328414"/>
            <a:ext cx="4727742" cy="2096232"/>
          </a:xfrm>
          <a:prstGeom prst="rect">
            <a:avLst/>
          </a:prstGeom>
        </p:spPr>
      </p:pic>
      <p:pic>
        <p:nvPicPr>
          <p:cNvPr id="12" name="Picture 11" descr="A computer screen with wires and wires&#10;&#10;AI-generated content may be incorrect.">
            <a:extLst>
              <a:ext uri="{FF2B5EF4-FFF2-40B4-BE49-F238E27FC236}">
                <a16:creationId xmlns:a16="http://schemas.microsoft.com/office/drawing/2014/main" id="{060AA599-2B4E-13A9-1BD0-052F0C69F0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948" y="3424646"/>
            <a:ext cx="4569425" cy="2584551"/>
          </a:xfrm>
          <a:prstGeom prst="rect">
            <a:avLst/>
          </a:prstGeom>
        </p:spPr>
      </p:pic>
      <p:pic>
        <p:nvPicPr>
          <p:cNvPr id="14" name="Picture 13" descr="A graph with purple and blue lines&#10;&#10;AI-generated content may be incorrect.">
            <a:extLst>
              <a:ext uri="{FF2B5EF4-FFF2-40B4-BE49-F238E27FC236}">
                <a16:creationId xmlns:a16="http://schemas.microsoft.com/office/drawing/2014/main" id="{96D2E5FC-BAD7-EE4A-FA21-893F7804C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627" y="3429000"/>
            <a:ext cx="6343595" cy="2540967"/>
          </a:xfrm>
          <a:prstGeom prst="rect">
            <a:avLst/>
          </a:prstGeom>
        </p:spPr>
      </p:pic>
      <p:pic>
        <p:nvPicPr>
          <p:cNvPr id="18" name="Picture 17" descr="A person holding a circuit board&#10;&#10;AI-generated content may be incorrect.">
            <a:extLst>
              <a:ext uri="{FF2B5EF4-FFF2-40B4-BE49-F238E27FC236}">
                <a16:creationId xmlns:a16="http://schemas.microsoft.com/office/drawing/2014/main" id="{CCAC800E-77AA-DCEA-6498-634913F39C8A}"/>
              </a:ext>
            </a:extLst>
          </p:cNvPr>
          <p:cNvPicPr>
            <a:picLocks noChangeAspect="1"/>
          </p:cNvPicPr>
          <p:nvPr/>
        </p:nvPicPr>
        <p:blipFill>
          <a:blip r:embed="rId6">
            <a:extLst>
              <a:ext uri="{28A0092B-C50C-407E-A947-70E740481C1C}">
                <a14:useLocalDpi xmlns:a14="http://schemas.microsoft.com/office/drawing/2010/main" val="0"/>
              </a:ext>
            </a:extLst>
          </a:blip>
          <a:srcRect l="20396" r="20005" b="20551"/>
          <a:stretch>
            <a:fillRect/>
          </a:stretch>
        </p:blipFill>
        <p:spPr>
          <a:xfrm rot="5400000">
            <a:off x="4295026" y="740943"/>
            <a:ext cx="2150446" cy="3225671"/>
          </a:xfrm>
          <a:prstGeom prst="rect">
            <a:avLst/>
          </a:prstGeom>
        </p:spPr>
      </p:pic>
      <p:sp>
        <p:nvSpPr>
          <p:cNvPr id="3" name="TextBox 2">
            <a:extLst>
              <a:ext uri="{FF2B5EF4-FFF2-40B4-BE49-F238E27FC236}">
                <a16:creationId xmlns:a16="http://schemas.microsoft.com/office/drawing/2014/main" id="{2AF3ED92-53C3-1D10-3EE2-CE2E307B6B53}"/>
              </a:ext>
            </a:extLst>
          </p:cNvPr>
          <p:cNvSpPr txBox="1"/>
          <p:nvPr/>
        </p:nvSpPr>
        <p:spPr>
          <a:xfrm>
            <a:off x="2355905" y="6037779"/>
            <a:ext cx="7480189" cy="338554"/>
          </a:xfrm>
          <a:prstGeom prst="rect">
            <a:avLst/>
          </a:prstGeom>
          <a:noFill/>
        </p:spPr>
        <p:txBody>
          <a:bodyPr wrap="none" rtlCol="0">
            <a:spAutoFit/>
          </a:bodyPr>
          <a:lstStyle/>
          <a:p>
            <a:r>
              <a:rPr lang="en-US" sz="1600" i="1" dirty="0" err="1"/>
              <a:t>Hình</a:t>
            </a:r>
            <a:r>
              <a:rPr lang="en-US" sz="1600" i="1" dirty="0"/>
              <a:t> 4.5. </a:t>
            </a:r>
            <a:r>
              <a:rPr lang="en-US" sz="1600" i="1" dirty="0" err="1"/>
              <a:t>Phần</a:t>
            </a:r>
            <a:r>
              <a:rPr lang="en-US" sz="1600" i="1" dirty="0"/>
              <a:t> </a:t>
            </a:r>
            <a:r>
              <a:rPr lang="en-US" sz="1600" i="1" dirty="0" err="1"/>
              <a:t>cứng</a:t>
            </a:r>
            <a:r>
              <a:rPr lang="en-US" sz="1600" i="1" dirty="0"/>
              <a:t> </a:t>
            </a:r>
            <a:r>
              <a:rPr lang="en-US" sz="1600" i="1" dirty="0" err="1"/>
              <a:t>thực</a:t>
            </a:r>
            <a:r>
              <a:rPr lang="en-US" sz="1600" i="1" dirty="0"/>
              <a:t> </a:t>
            </a:r>
            <a:r>
              <a:rPr lang="en-US" sz="1600" i="1" dirty="0" err="1"/>
              <a:t>tế</a:t>
            </a:r>
            <a:r>
              <a:rPr lang="en-US" sz="1600" i="1" dirty="0"/>
              <a:t> </a:t>
            </a:r>
            <a:r>
              <a:rPr lang="en-US" sz="1600" i="1" dirty="0" err="1"/>
              <a:t>của</a:t>
            </a:r>
            <a:r>
              <a:rPr lang="en-US" sz="1600" i="1" dirty="0"/>
              <a:t> “</a:t>
            </a:r>
            <a:r>
              <a:rPr lang="en-US" sz="1600" i="1" dirty="0" err="1"/>
              <a:t>Phân</a:t>
            </a:r>
            <a:r>
              <a:rPr lang="en-US" sz="1600" i="1" dirty="0"/>
              <a:t> </a:t>
            </a:r>
            <a:r>
              <a:rPr lang="en-US" sz="1600" i="1" dirty="0" err="1"/>
              <a:t>cụm</a:t>
            </a:r>
            <a:r>
              <a:rPr lang="en-US" sz="1600" i="1" dirty="0"/>
              <a:t> </a:t>
            </a:r>
            <a:r>
              <a:rPr lang="en-US" sz="1600" i="1" dirty="0" err="1"/>
              <a:t>truyền</a:t>
            </a:r>
            <a:r>
              <a:rPr lang="en-US" sz="1600" i="1" dirty="0"/>
              <a:t> </a:t>
            </a:r>
            <a:r>
              <a:rPr lang="en-US" sz="1600" i="1" dirty="0" err="1"/>
              <a:t>thông</a:t>
            </a:r>
            <a:r>
              <a:rPr lang="en-US" sz="1600" i="1" dirty="0"/>
              <a:t>” </a:t>
            </a:r>
            <a:r>
              <a:rPr lang="en-US" sz="1600" i="1" dirty="0" err="1"/>
              <a:t>và</a:t>
            </a:r>
            <a:r>
              <a:rPr lang="en-US" sz="1600" i="1" dirty="0"/>
              <a:t> </a:t>
            </a:r>
            <a:r>
              <a:rPr lang="en-US" sz="1600" i="1" dirty="0" err="1"/>
              <a:t>kết</a:t>
            </a:r>
            <a:r>
              <a:rPr lang="en-US" sz="1600" i="1" dirty="0"/>
              <a:t> </a:t>
            </a:r>
            <a:r>
              <a:rPr lang="en-US" sz="1600" i="1" dirty="0" err="1"/>
              <a:t>quả</a:t>
            </a:r>
            <a:r>
              <a:rPr lang="en-US" sz="1600" i="1" dirty="0"/>
              <a:t> </a:t>
            </a:r>
            <a:r>
              <a:rPr lang="en-US" sz="1600" i="1" dirty="0" err="1"/>
              <a:t>của</a:t>
            </a:r>
            <a:r>
              <a:rPr lang="en-US" sz="1600" i="1" dirty="0"/>
              <a:t> </a:t>
            </a:r>
            <a:r>
              <a:rPr lang="en-US" sz="1600" i="1" dirty="0" err="1"/>
              <a:t>toàn</a:t>
            </a:r>
            <a:r>
              <a:rPr lang="en-US" sz="1600" i="1" dirty="0"/>
              <a:t> </a:t>
            </a:r>
            <a:r>
              <a:rPr lang="en-US" sz="1600" i="1" dirty="0" err="1"/>
              <a:t>hệ</a:t>
            </a:r>
            <a:r>
              <a:rPr lang="en-US" sz="1600" i="1" dirty="0"/>
              <a:t> </a:t>
            </a:r>
            <a:r>
              <a:rPr lang="en-US" sz="1600" i="1" dirty="0" err="1"/>
              <a:t>thống</a:t>
            </a:r>
            <a:endParaRPr lang="en-US" sz="1600" i="1" dirty="0"/>
          </a:p>
        </p:txBody>
      </p:sp>
    </p:spTree>
    <p:extLst>
      <p:ext uri="{BB962C8B-B14F-4D97-AF65-F5344CB8AC3E}">
        <p14:creationId xmlns:p14="http://schemas.microsoft.com/office/powerpoint/2010/main" val="86426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4619C-001B-1FCE-F050-B4B11E245E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C4D0E-C26D-3F46-021A-FC6AB6031B05}"/>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2" name="Title 1">
            <a:extLst>
              <a:ext uri="{FF2B5EF4-FFF2-40B4-BE49-F238E27FC236}">
                <a16:creationId xmlns:a16="http://schemas.microsoft.com/office/drawing/2014/main" id="{B40D107A-AB5F-DA70-9FCB-9F6C5C09C14A}"/>
              </a:ext>
            </a:extLst>
          </p:cNvPr>
          <p:cNvSpPr>
            <a:spLocks noGrp="1"/>
          </p:cNvSpPr>
          <p:nvPr>
            <p:ph type="title"/>
          </p:nvPr>
        </p:nvSpPr>
        <p:spPr/>
        <p:txBody>
          <a:bodyPr/>
          <a:lstStyle/>
          <a:p>
            <a:r>
              <a:rPr lang="en-US" dirty="0"/>
              <a:t>IV. </a:t>
            </a: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7" name="TextBox 6">
            <a:extLst>
              <a:ext uri="{FF2B5EF4-FFF2-40B4-BE49-F238E27FC236}">
                <a16:creationId xmlns:a16="http://schemas.microsoft.com/office/drawing/2014/main" id="{217B9D78-A710-709C-30DA-9AC987DBD6E6}"/>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2. </a:t>
            </a:r>
            <a:r>
              <a:rPr lang="en-US" sz="2400" b="1" dirty="0" err="1">
                <a:solidFill>
                  <a:schemeClr val="bg1"/>
                </a:solidFill>
              </a:rPr>
              <a:t>Kết</a:t>
            </a:r>
            <a:r>
              <a:rPr lang="en-US" sz="2400" b="1" dirty="0">
                <a:solidFill>
                  <a:schemeClr val="bg1"/>
                </a:solidFill>
              </a:rPr>
              <a:t> </a:t>
            </a:r>
            <a:r>
              <a:rPr lang="en-US" sz="2400" b="1" dirty="0" err="1">
                <a:solidFill>
                  <a:schemeClr val="bg1"/>
                </a:solidFill>
              </a:rPr>
              <a:t>quả</a:t>
            </a:r>
            <a:r>
              <a:rPr lang="en-US" sz="2400" b="1" dirty="0">
                <a:solidFill>
                  <a:schemeClr val="bg1"/>
                </a:solidFill>
              </a:rPr>
              <a:t> </a:t>
            </a:r>
            <a:r>
              <a:rPr lang="en-US" sz="2400" b="1" dirty="0" err="1">
                <a:solidFill>
                  <a:schemeClr val="bg1"/>
                </a:solidFill>
              </a:rPr>
              <a:t>tổng</a:t>
            </a:r>
            <a:r>
              <a:rPr lang="en-US" sz="2400" b="1" dirty="0">
                <a:solidFill>
                  <a:schemeClr val="bg1"/>
                </a:solidFill>
              </a:rPr>
              <a:t> </a:t>
            </a:r>
            <a:r>
              <a:rPr lang="en-US" sz="2400" b="1" dirty="0" err="1">
                <a:solidFill>
                  <a:schemeClr val="bg1"/>
                </a:solidFill>
              </a:rPr>
              <a:t>quan</a:t>
            </a:r>
            <a:r>
              <a:rPr lang="en-US" sz="2400" b="1" dirty="0">
                <a:solidFill>
                  <a:schemeClr val="bg1"/>
                </a:solidFill>
              </a:rPr>
              <a:t> </a:t>
            </a:r>
            <a:r>
              <a:rPr lang="en-US" sz="2400" b="1" dirty="0" err="1">
                <a:solidFill>
                  <a:schemeClr val="bg1"/>
                </a:solidFill>
              </a:rPr>
              <a:t>toàn</a:t>
            </a:r>
            <a:r>
              <a:rPr lang="en-US" sz="2400" b="1" dirty="0">
                <a:solidFill>
                  <a:schemeClr val="bg1"/>
                </a:solidFill>
              </a:rPr>
              <a:t> </a:t>
            </a:r>
            <a:r>
              <a:rPr lang="en-US" sz="2400" b="1" dirty="0" err="1">
                <a:solidFill>
                  <a:schemeClr val="bg1"/>
                </a:solidFill>
              </a:rPr>
              <a:t>bộ</a:t>
            </a:r>
            <a:r>
              <a:rPr lang="en-US" sz="2400" b="1" dirty="0">
                <a:solidFill>
                  <a:schemeClr val="bg1"/>
                </a:solidFill>
              </a:rPr>
              <a:t> </a:t>
            </a:r>
            <a:r>
              <a:rPr lang="en-US" sz="2400" b="1" dirty="0" err="1">
                <a:solidFill>
                  <a:schemeClr val="bg1"/>
                </a:solidFill>
              </a:rPr>
              <a:t>hệ</a:t>
            </a:r>
            <a:r>
              <a:rPr lang="en-US" sz="2400" b="1" dirty="0">
                <a:solidFill>
                  <a:schemeClr val="bg1"/>
                </a:solidFill>
              </a:rPr>
              <a:t> </a:t>
            </a:r>
            <a:r>
              <a:rPr lang="en-US" sz="2400" b="1" dirty="0" err="1">
                <a:solidFill>
                  <a:schemeClr val="bg1"/>
                </a:solidFill>
              </a:rPr>
              <a:t>thống</a:t>
            </a:r>
            <a:endParaRPr lang="en-US" sz="2400" b="1" dirty="0">
              <a:solidFill>
                <a:schemeClr val="bg1"/>
              </a:solidFill>
            </a:endParaRPr>
          </a:p>
        </p:txBody>
      </p:sp>
      <p:pic>
        <p:nvPicPr>
          <p:cNvPr id="6" name="Picture 5" descr="A screenshot of a computer&#10;&#10;AI-generated content may be incorrect.">
            <a:extLst>
              <a:ext uri="{FF2B5EF4-FFF2-40B4-BE49-F238E27FC236}">
                <a16:creationId xmlns:a16="http://schemas.microsoft.com/office/drawing/2014/main" id="{116CCA8C-59FC-E9DE-0B08-02E8AC0A0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22" y="3585538"/>
            <a:ext cx="7806407" cy="2412621"/>
          </a:xfrm>
          <a:prstGeom prst="rect">
            <a:avLst/>
          </a:prstGeom>
        </p:spPr>
      </p:pic>
      <p:pic>
        <p:nvPicPr>
          <p:cNvPr id="9" name="Picture 8" descr="A screenshot of a chat&#10;&#10;AI-generated content may be incorrect.">
            <a:extLst>
              <a:ext uri="{FF2B5EF4-FFF2-40B4-BE49-F238E27FC236}">
                <a16:creationId xmlns:a16="http://schemas.microsoft.com/office/drawing/2014/main" id="{A384DC49-147C-E427-219E-0EE32FBB6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22" y="1351354"/>
            <a:ext cx="4774779" cy="2127318"/>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8E255F09-A6F1-D286-D807-D08D5293B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801" y="1351354"/>
            <a:ext cx="6737445" cy="2127318"/>
          </a:xfrm>
          <a:prstGeom prst="rect">
            <a:avLst/>
          </a:prstGeom>
        </p:spPr>
      </p:pic>
      <p:sp>
        <p:nvSpPr>
          <p:cNvPr id="15" name="TextBox 14">
            <a:extLst>
              <a:ext uri="{FF2B5EF4-FFF2-40B4-BE49-F238E27FC236}">
                <a16:creationId xmlns:a16="http://schemas.microsoft.com/office/drawing/2014/main" id="{80A24ADA-28E8-CE3A-9099-AACC44BB5E4E}"/>
              </a:ext>
            </a:extLst>
          </p:cNvPr>
          <p:cNvSpPr txBox="1"/>
          <p:nvPr/>
        </p:nvSpPr>
        <p:spPr>
          <a:xfrm>
            <a:off x="8643523" y="4247109"/>
            <a:ext cx="3294973" cy="1477328"/>
          </a:xfrm>
          <a:prstGeom prst="rect">
            <a:avLst/>
          </a:prstGeom>
          <a:noFill/>
        </p:spPr>
        <p:txBody>
          <a:bodyPr wrap="square" rtlCol="0">
            <a:spAutoFit/>
          </a:bodyPr>
          <a:lstStyle/>
          <a:p>
            <a:pPr algn="just"/>
            <a:r>
              <a:rPr lang="vi-VN" dirty="0"/>
              <a:t>Như vậy, hệ thống hoạt động ổn định, các chiều dữ liệu lên và chiều dữ liệu xuống</a:t>
            </a:r>
            <a:r>
              <a:rPr lang="en-US" dirty="0"/>
              <a:t> </a:t>
            </a:r>
            <a:r>
              <a:rPr lang="vi-VN" dirty="0"/>
              <a:t>đều hoạt động theo đúng yêu cầu đã đề ra của toàn bộ hệ thống. </a:t>
            </a:r>
            <a:endParaRPr lang="en-US" dirty="0"/>
          </a:p>
        </p:txBody>
      </p:sp>
      <p:sp>
        <p:nvSpPr>
          <p:cNvPr id="3" name="TextBox 2">
            <a:extLst>
              <a:ext uri="{FF2B5EF4-FFF2-40B4-BE49-F238E27FC236}">
                <a16:creationId xmlns:a16="http://schemas.microsoft.com/office/drawing/2014/main" id="{520CB6C3-A2AC-846D-4591-36028B0D32A3}"/>
              </a:ext>
            </a:extLst>
          </p:cNvPr>
          <p:cNvSpPr txBox="1"/>
          <p:nvPr/>
        </p:nvSpPr>
        <p:spPr>
          <a:xfrm>
            <a:off x="3756336" y="5980926"/>
            <a:ext cx="4676024" cy="338554"/>
          </a:xfrm>
          <a:prstGeom prst="rect">
            <a:avLst/>
          </a:prstGeom>
          <a:noFill/>
        </p:spPr>
        <p:txBody>
          <a:bodyPr wrap="none" rtlCol="0">
            <a:spAutoFit/>
          </a:bodyPr>
          <a:lstStyle/>
          <a:p>
            <a:r>
              <a:rPr lang="en-US" sz="1600" i="1" dirty="0" err="1"/>
              <a:t>Hình</a:t>
            </a:r>
            <a:r>
              <a:rPr lang="en-US" sz="1600" i="1" dirty="0"/>
              <a:t> 4.6. </a:t>
            </a:r>
            <a:r>
              <a:rPr lang="en-US" sz="1600" i="1" dirty="0" err="1"/>
              <a:t>Kết</a:t>
            </a:r>
            <a:r>
              <a:rPr lang="en-US" sz="1600" i="1" dirty="0"/>
              <a:t> </a:t>
            </a:r>
            <a:r>
              <a:rPr lang="en-US" sz="1600" i="1" dirty="0" err="1"/>
              <a:t>quả</a:t>
            </a:r>
            <a:r>
              <a:rPr lang="en-US" sz="1600" i="1" dirty="0"/>
              <a:t> </a:t>
            </a:r>
            <a:r>
              <a:rPr lang="en-US" sz="1600" i="1" dirty="0" err="1"/>
              <a:t>hệ</a:t>
            </a:r>
            <a:r>
              <a:rPr lang="en-US" sz="1600" i="1" dirty="0"/>
              <a:t> </a:t>
            </a:r>
            <a:r>
              <a:rPr lang="en-US" sz="1600" i="1" dirty="0" err="1"/>
              <a:t>thống</a:t>
            </a:r>
            <a:r>
              <a:rPr lang="en-US" sz="1600" i="1" dirty="0"/>
              <a:t> </a:t>
            </a:r>
            <a:r>
              <a:rPr lang="en-US" sz="1600" i="1" dirty="0" err="1"/>
              <a:t>với</a:t>
            </a:r>
            <a:r>
              <a:rPr lang="en-US" sz="1600" i="1" dirty="0"/>
              <a:t> </a:t>
            </a:r>
            <a:r>
              <a:rPr lang="en-US" sz="1600" i="1" dirty="0" err="1"/>
              <a:t>chiều</a:t>
            </a:r>
            <a:r>
              <a:rPr lang="en-US" sz="1600" i="1" dirty="0"/>
              <a:t> </a:t>
            </a:r>
            <a:r>
              <a:rPr lang="en-US" sz="1600" i="1" dirty="0" err="1"/>
              <a:t>dữ</a:t>
            </a:r>
            <a:r>
              <a:rPr lang="en-US" sz="1600" i="1" dirty="0"/>
              <a:t> </a:t>
            </a:r>
            <a:r>
              <a:rPr lang="en-US" sz="1600" i="1" dirty="0" err="1"/>
              <a:t>liệu</a:t>
            </a:r>
            <a:r>
              <a:rPr lang="en-US" sz="1600" i="1" dirty="0"/>
              <a:t> </a:t>
            </a:r>
            <a:r>
              <a:rPr lang="en-US" sz="1600" i="1" dirty="0" err="1"/>
              <a:t>gửi</a:t>
            </a:r>
            <a:r>
              <a:rPr lang="en-US" sz="1600" i="1" dirty="0"/>
              <a:t> </a:t>
            </a:r>
            <a:r>
              <a:rPr lang="en-US" sz="1600" i="1" dirty="0" err="1"/>
              <a:t>xuống</a:t>
            </a:r>
            <a:endParaRPr lang="en-US" sz="1600" i="1" dirty="0"/>
          </a:p>
        </p:txBody>
      </p:sp>
    </p:spTree>
    <p:extLst>
      <p:ext uri="{BB962C8B-B14F-4D97-AF65-F5344CB8AC3E}">
        <p14:creationId xmlns:p14="http://schemas.microsoft.com/office/powerpoint/2010/main" val="23486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17E29-50A2-6067-BF06-D5E79C295E0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948A2F-E855-0FF5-90EE-798A41BDDF7F}"/>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2" name="Title 1">
            <a:extLst>
              <a:ext uri="{FF2B5EF4-FFF2-40B4-BE49-F238E27FC236}">
                <a16:creationId xmlns:a16="http://schemas.microsoft.com/office/drawing/2014/main" id="{E95501CA-402A-DF8E-6410-D28FECBB45AA}"/>
              </a:ext>
            </a:extLst>
          </p:cNvPr>
          <p:cNvSpPr>
            <a:spLocks noGrp="1"/>
          </p:cNvSpPr>
          <p:nvPr>
            <p:ph type="title"/>
          </p:nvPr>
        </p:nvSpPr>
        <p:spPr/>
        <p:txBody>
          <a:bodyPr/>
          <a:lstStyle/>
          <a:p>
            <a:r>
              <a:rPr lang="en-US" dirty="0"/>
              <a:t>IV. </a:t>
            </a: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7" name="TextBox 6">
            <a:extLst>
              <a:ext uri="{FF2B5EF4-FFF2-40B4-BE49-F238E27FC236}">
                <a16:creationId xmlns:a16="http://schemas.microsoft.com/office/drawing/2014/main" id="{CA9990FF-A2AB-F0DC-91FA-94836B2E731C}"/>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3. </a:t>
            </a:r>
            <a:r>
              <a:rPr lang="en-US" sz="2400" b="1" dirty="0" err="1">
                <a:solidFill>
                  <a:schemeClr val="bg1"/>
                </a:solidFill>
              </a:rPr>
              <a:t>Đánh</a:t>
            </a:r>
            <a:r>
              <a:rPr lang="en-US" sz="2400" b="1" dirty="0">
                <a:solidFill>
                  <a:schemeClr val="bg1"/>
                </a:solidFill>
              </a:rPr>
              <a:t> </a:t>
            </a:r>
            <a:r>
              <a:rPr lang="en-US" sz="2400" b="1" dirty="0" err="1">
                <a:solidFill>
                  <a:schemeClr val="bg1"/>
                </a:solidFill>
              </a:rPr>
              <a:t>giá</a:t>
            </a:r>
            <a:r>
              <a:rPr lang="en-US" sz="2400" b="1" dirty="0">
                <a:solidFill>
                  <a:schemeClr val="bg1"/>
                </a:solidFill>
              </a:rPr>
              <a:t> </a:t>
            </a:r>
            <a:r>
              <a:rPr lang="en-US" sz="2400" b="1" dirty="0" err="1">
                <a:solidFill>
                  <a:schemeClr val="bg1"/>
                </a:solidFill>
              </a:rPr>
              <a:t>hiệu</a:t>
            </a:r>
            <a:r>
              <a:rPr lang="en-US" sz="2400" b="1" dirty="0">
                <a:solidFill>
                  <a:schemeClr val="bg1"/>
                </a:solidFill>
              </a:rPr>
              <a:t> </a:t>
            </a:r>
            <a:r>
              <a:rPr lang="en-US" sz="2400" b="1" dirty="0" err="1">
                <a:solidFill>
                  <a:schemeClr val="bg1"/>
                </a:solidFill>
              </a:rPr>
              <a:t>suất</a:t>
            </a:r>
            <a:r>
              <a:rPr lang="en-US" sz="2400" b="1" dirty="0">
                <a:solidFill>
                  <a:schemeClr val="bg1"/>
                </a:solidFill>
              </a:rPr>
              <a:t> </a:t>
            </a:r>
            <a:r>
              <a:rPr lang="en-US" sz="2400" b="1" dirty="0" err="1">
                <a:solidFill>
                  <a:schemeClr val="bg1"/>
                </a:solidFill>
              </a:rPr>
              <a:t>hệ</a:t>
            </a:r>
            <a:r>
              <a:rPr lang="en-US" sz="2400" b="1" dirty="0">
                <a:solidFill>
                  <a:schemeClr val="bg1"/>
                </a:solidFill>
              </a:rPr>
              <a:t> </a:t>
            </a:r>
            <a:r>
              <a:rPr lang="en-US" sz="2400" b="1" dirty="0" err="1">
                <a:solidFill>
                  <a:schemeClr val="bg1"/>
                </a:solidFill>
              </a:rPr>
              <a:t>thống</a:t>
            </a:r>
            <a:r>
              <a:rPr lang="en-US" sz="2400" b="1" dirty="0">
                <a:solidFill>
                  <a:schemeClr val="bg1"/>
                </a:solidFill>
              </a:rPr>
              <a:t> </a:t>
            </a:r>
            <a:r>
              <a:rPr lang="en-US" sz="2400" b="1" dirty="0" err="1">
                <a:solidFill>
                  <a:schemeClr val="bg1"/>
                </a:solidFill>
              </a:rPr>
              <a:t>cảm</a:t>
            </a:r>
            <a:r>
              <a:rPr lang="en-US" sz="2400" b="1" dirty="0">
                <a:solidFill>
                  <a:schemeClr val="bg1"/>
                </a:solidFill>
              </a:rPr>
              <a:t> </a:t>
            </a:r>
            <a:r>
              <a:rPr lang="en-US" sz="2400" b="1" dirty="0" err="1">
                <a:solidFill>
                  <a:schemeClr val="bg1"/>
                </a:solidFill>
              </a:rPr>
              <a:t>biến</a:t>
            </a:r>
            <a:endParaRPr lang="en-US" sz="2400" b="1" dirty="0">
              <a:solidFill>
                <a:schemeClr val="bg1"/>
              </a:solidFill>
            </a:endParaRPr>
          </a:p>
        </p:txBody>
      </p:sp>
      <p:sp>
        <p:nvSpPr>
          <p:cNvPr id="6" name="TextBox 5">
            <a:extLst>
              <a:ext uri="{FF2B5EF4-FFF2-40B4-BE49-F238E27FC236}">
                <a16:creationId xmlns:a16="http://schemas.microsoft.com/office/drawing/2014/main" id="{F078DCCB-301B-7292-CE59-72FA479E2831}"/>
              </a:ext>
            </a:extLst>
          </p:cNvPr>
          <p:cNvSpPr txBox="1"/>
          <p:nvPr/>
        </p:nvSpPr>
        <p:spPr>
          <a:xfrm>
            <a:off x="2085768" y="5831124"/>
            <a:ext cx="8621962" cy="584775"/>
          </a:xfrm>
          <a:prstGeom prst="rect">
            <a:avLst/>
          </a:prstGeom>
          <a:noFill/>
        </p:spPr>
        <p:txBody>
          <a:bodyPr wrap="square" rtlCol="0">
            <a:spAutoFit/>
          </a:bodyPr>
          <a:lstStyle/>
          <a:p>
            <a:r>
              <a:rPr lang="en-US" sz="1600" i="1" dirty="0" err="1"/>
              <a:t>Hình</a:t>
            </a:r>
            <a:r>
              <a:rPr lang="en-US" sz="1600" i="1" dirty="0"/>
              <a:t> 4.7. </a:t>
            </a:r>
            <a:r>
              <a:rPr lang="en-US" sz="1600" i="1" dirty="0" err="1"/>
              <a:t>Biểu</a:t>
            </a:r>
            <a:r>
              <a:rPr lang="en-US" sz="1600" i="1" dirty="0"/>
              <a:t> </a:t>
            </a:r>
            <a:r>
              <a:rPr lang="en-US" sz="1600" i="1" dirty="0" err="1"/>
              <a:t>đồ</a:t>
            </a:r>
            <a:r>
              <a:rPr lang="en-US" sz="1600" i="1" dirty="0"/>
              <a:t> </a:t>
            </a:r>
            <a:r>
              <a:rPr lang="en-US" sz="1600" i="1" dirty="0" err="1"/>
              <a:t>các</a:t>
            </a:r>
            <a:r>
              <a:rPr lang="en-US" sz="1600" i="1" dirty="0"/>
              <a:t> </a:t>
            </a:r>
            <a:r>
              <a:rPr lang="en-US" sz="1600" i="1" dirty="0" err="1"/>
              <a:t>kịch</a:t>
            </a:r>
            <a:r>
              <a:rPr lang="en-US" sz="1600" i="1" dirty="0"/>
              <a:t> </a:t>
            </a:r>
            <a:r>
              <a:rPr lang="en-US" sz="1600" i="1" dirty="0" err="1"/>
              <a:t>bản</a:t>
            </a:r>
            <a:r>
              <a:rPr lang="en-US" sz="1600" i="1" dirty="0"/>
              <a:t> </a:t>
            </a:r>
            <a:r>
              <a:rPr lang="en-US" sz="1600" i="1" dirty="0" err="1"/>
              <a:t>đánh</a:t>
            </a:r>
            <a:r>
              <a:rPr lang="en-US" sz="1600" i="1" dirty="0"/>
              <a:t> </a:t>
            </a:r>
            <a:r>
              <a:rPr lang="en-US" sz="1600" i="1" dirty="0" err="1"/>
              <a:t>giá</a:t>
            </a:r>
            <a:r>
              <a:rPr lang="en-US" sz="1600" i="1" dirty="0"/>
              <a:t> </a:t>
            </a:r>
            <a:r>
              <a:rPr lang="en-US" sz="1600" i="1" dirty="0" err="1"/>
              <a:t>hiệu</a:t>
            </a:r>
            <a:r>
              <a:rPr lang="en-US" sz="1600" i="1" dirty="0"/>
              <a:t> </a:t>
            </a:r>
            <a:r>
              <a:rPr lang="en-US" sz="1600" i="1" dirty="0" err="1"/>
              <a:t>suất</a:t>
            </a:r>
            <a:r>
              <a:rPr lang="en-US" sz="1600" i="1" dirty="0"/>
              <a:t>, </a:t>
            </a:r>
            <a:r>
              <a:rPr lang="en-US" sz="1600" i="1" dirty="0" err="1"/>
              <a:t>gồm</a:t>
            </a:r>
            <a:r>
              <a:rPr lang="en-US" sz="1600" i="1" dirty="0"/>
              <a:t> </a:t>
            </a:r>
            <a:r>
              <a:rPr lang="en-US" sz="1600" i="1" dirty="0" err="1"/>
              <a:t>đánh</a:t>
            </a:r>
            <a:r>
              <a:rPr lang="en-US" sz="1600" i="1" dirty="0"/>
              <a:t> </a:t>
            </a:r>
            <a:r>
              <a:rPr lang="en-US" sz="1600" i="1" dirty="0" err="1"/>
              <a:t>giá</a:t>
            </a:r>
            <a:r>
              <a:rPr lang="en-US" sz="1600" i="1" dirty="0"/>
              <a:t> </a:t>
            </a:r>
            <a:r>
              <a:rPr lang="en-US" sz="1600" i="1" dirty="0" err="1"/>
              <a:t>độ</a:t>
            </a:r>
            <a:r>
              <a:rPr lang="en-US" sz="1600" i="1" dirty="0"/>
              <a:t> </a:t>
            </a:r>
            <a:r>
              <a:rPr lang="en-US" sz="1600" i="1" dirty="0" err="1"/>
              <a:t>lặp</a:t>
            </a:r>
            <a:r>
              <a:rPr lang="en-US" sz="1600" i="1" dirty="0"/>
              <a:t> </a:t>
            </a:r>
            <a:r>
              <a:rPr lang="en-US" sz="1600" i="1" dirty="0" err="1"/>
              <a:t>lại</a:t>
            </a:r>
            <a:r>
              <a:rPr lang="en-US" sz="1600" i="1" dirty="0"/>
              <a:t>, </a:t>
            </a:r>
            <a:r>
              <a:rPr lang="en-US" sz="1600" i="1" dirty="0" err="1"/>
              <a:t>đánh</a:t>
            </a:r>
            <a:r>
              <a:rPr lang="en-US" sz="1600" i="1" dirty="0"/>
              <a:t> </a:t>
            </a:r>
            <a:r>
              <a:rPr lang="en-US" sz="1600" i="1" dirty="0" err="1"/>
              <a:t>giá</a:t>
            </a:r>
            <a:r>
              <a:rPr lang="en-US" sz="1600" i="1" dirty="0"/>
              <a:t> </a:t>
            </a:r>
            <a:r>
              <a:rPr lang="en-US" sz="1600" i="1" dirty="0" err="1"/>
              <a:t>độ</a:t>
            </a:r>
            <a:r>
              <a:rPr lang="en-US" sz="1600" i="1" dirty="0"/>
              <a:t> </a:t>
            </a:r>
            <a:r>
              <a:rPr lang="en-US" sz="1600" i="1" dirty="0" err="1"/>
              <a:t>nhạy</a:t>
            </a:r>
            <a:r>
              <a:rPr lang="en-US" sz="1600" i="1" dirty="0"/>
              <a:t> </a:t>
            </a:r>
            <a:r>
              <a:rPr lang="en-US" sz="1600" i="1" dirty="0" err="1"/>
              <a:t>theo</a:t>
            </a:r>
            <a:r>
              <a:rPr lang="en-US" sz="1600" i="1" dirty="0"/>
              <a:t> </a:t>
            </a:r>
            <a:r>
              <a:rPr lang="en-US" sz="1600" i="1" dirty="0" err="1"/>
              <a:t>khoảng</a:t>
            </a:r>
            <a:r>
              <a:rPr lang="en-US" sz="1600" i="1" dirty="0"/>
              <a:t> </a:t>
            </a:r>
            <a:r>
              <a:rPr lang="en-US" sz="1600" i="1" dirty="0" err="1"/>
              <a:t>cách</a:t>
            </a:r>
            <a:r>
              <a:rPr lang="en-US" sz="1600" i="1" dirty="0"/>
              <a:t>, </a:t>
            </a:r>
            <a:r>
              <a:rPr lang="en-US" sz="1600" i="1" dirty="0" err="1"/>
              <a:t>đánh</a:t>
            </a:r>
            <a:r>
              <a:rPr lang="en-US" sz="1600" i="1" dirty="0"/>
              <a:t> </a:t>
            </a:r>
            <a:r>
              <a:rPr lang="en-US" sz="1600" i="1" dirty="0" err="1"/>
              <a:t>giá</a:t>
            </a:r>
            <a:r>
              <a:rPr lang="en-US" sz="1600" i="1" dirty="0"/>
              <a:t> </a:t>
            </a:r>
            <a:r>
              <a:rPr lang="en-US" sz="1600" i="1" dirty="0" err="1"/>
              <a:t>độ</a:t>
            </a:r>
            <a:r>
              <a:rPr lang="en-US" sz="1600" i="1" dirty="0"/>
              <a:t> </a:t>
            </a:r>
            <a:r>
              <a:rPr lang="en-US" sz="1600" i="1" dirty="0" err="1"/>
              <a:t>ổn</a:t>
            </a:r>
            <a:r>
              <a:rPr lang="en-US" sz="1600" i="1" dirty="0"/>
              <a:t> </a:t>
            </a:r>
            <a:r>
              <a:rPr lang="en-US" sz="1600" i="1" dirty="0" err="1"/>
              <a:t>định</a:t>
            </a:r>
            <a:r>
              <a:rPr lang="en-US" sz="1600" i="1" dirty="0"/>
              <a:t> </a:t>
            </a:r>
            <a:r>
              <a:rPr lang="en-US" sz="1600" i="1" dirty="0" err="1"/>
              <a:t>của</a:t>
            </a:r>
            <a:r>
              <a:rPr lang="en-US" sz="1600" i="1" dirty="0"/>
              <a:t> </a:t>
            </a:r>
            <a:r>
              <a:rPr lang="en-US" sz="1600" i="1" dirty="0" err="1"/>
              <a:t>nhiễu</a:t>
            </a:r>
            <a:r>
              <a:rPr lang="en-US" sz="1600" i="1" dirty="0"/>
              <a:t> </a:t>
            </a:r>
            <a:r>
              <a:rPr lang="en-US" sz="1600" i="1" dirty="0" err="1"/>
              <a:t>nền</a:t>
            </a:r>
            <a:r>
              <a:rPr lang="en-US" sz="1600" i="1" dirty="0"/>
              <a:t> </a:t>
            </a:r>
            <a:r>
              <a:rPr lang="en-US" sz="1600" i="1" dirty="0" err="1"/>
              <a:t>và</a:t>
            </a:r>
            <a:r>
              <a:rPr lang="en-US" sz="1600" i="1" dirty="0"/>
              <a:t> </a:t>
            </a:r>
            <a:r>
              <a:rPr lang="en-US" sz="1600" i="1" dirty="0" err="1"/>
              <a:t>đánh</a:t>
            </a:r>
            <a:r>
              <a:rPr lang="en-US" sz="1600" i="1" dirty="0"/>
              <a:t> </a:t>
            </a:r>
            <a:r>
              <a:rPr lang="en-US" sz="1600" i="1" dirty="0" err="1"/>
              <a:t>giá</a:t>
            </a:r>
            <a:r>
              <a:rPr lang="en-US" sz="1600" i="1" dirty="0"/>
              <a:t> </a:t>
            </a:r>
            <a:r>
              <a:rPr lang="en-US" sz="1600" i="1" dirty="0" err="1"/>
              <a:t>độ</a:t>
            </a:r>
            <a:r>
              <a:rPr lang="en-US" sz="1600" i="1" dirty="0"/>
              <a:t> </a:t>
            </a:r>
            <a:r>
              <a:rPr lang="en-US" sz="1600" i="1" dirty="0" err="1"/>
              <a:t>trữ</a:t>
            </a:r>
            <a:r>
              <a:rPr lang="en-US" sz="1600" i="1" dirty="0"/>
              <a:t> </a:t>
            </a:r>
            <a:r>
              <a:rPr lang="en-US" sz="1600" i="1" dirty="0" err="1"/>
              <a:t>phản</a:t>
            </a:r>
            <a:r>
              <a:rPr lang="en-US" sz="1600" i="1" dirty="0"/>
              <a:t> </a:t>
            </a:r>
            <a:r>
              <a:rPr lang="en-US" sz="1600" i="1" dirty="0" err="1"/>
              <a:t>hồi</a:t>
            </a:r>
            <a:r>
              <a:rPr lang="en-US" sz="1600" i="1" dirty="0"/>
              <a:t> </a:t>
            </a:r>
            <a:r>
              <a:rPr lang="en-US" sz="1600" i="1" dirty="0" err="1"/>
              <a:t>từ</a:t>
            </a:r>
            <a:r>
              <a:rPr lang="en-US" sz="1600" i="1" dirty="0"/>
              <a:t> </a:t>
            </a:r>
            <a:r>
              <a:rPr lang="en-US" sz="1600" i="1" dirty="0" err="1"/>
              <a:t>xung</a:t>
            </a:r>
            <a:r>
              <a:rPr lang="en-US" sz="1600" i="1" dirty="0"/>
              <a:t> </a:t>
            </a:r>
            <a:r>
              <a:rPr lang="en-US" sz="1600" i="1" dirty="0" err="1"/>
              <a:t>đến</a:t>
            </a:r>
            <a:r>
              <a:rPr lang="en-US" sz="1600" i="1" dirty="0"/>
              <a:t> UART</a:t>
            </a:r>
          </a:p>
        </p:txBody>
      </p:sp>
      <p:pic>
        <p:nvPicPr>
          <p:cNvPr id="10" name="Picture 9" descr="A graph with a line and numbers&#10;&#10;AI-generated content may be incorrect.">
            <a:extLst>
              <a:ext uri="{FF2B5EF4-FFF2-40B4-BE49-F238E27FC236}">
                <a16:creationId xmlns:a16="http://schemas.microsoft.com/office/drawing/2014/main" id="{E38ADD1D-0669-DBBA-7ABD-E50C99C08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83" y="1300047"/>
            <a:ext cx="5554670" cy="1987181"/>
          </a:xfrm>
          <a:prstGeom prst="rect">
            <a:avLst/>
          </a:prstGeom>
        </p:spPr>
      </p:pic>
      <p:pic>
        <p:nvPicPr>
          <p:cNvPr id="12" name="Picture 11" descr="A graph with a blue line&#10;&#10;AI-generated content may be incorrect.">
            <a:extLst>
              <a:ext uri="{FF2B5EF4-FFF2-40B4-BE49-F238E27FC236}">
                <a16:creationId xmlns:a16="http://schemas.microsoft.com/office/drawing/2014/main" id="{C2C63278-E8FE-FC50-D423-F04C4A3D0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349" y="1330032"/>
            <a:ext cx="5462881" cy="1957196"/>
          </a:xfrm>
          <a:prstGeom prst="rect">
            <a:avLst/>
          </a:prstGeom>
        </p:spPr>
      </p:pic>
      <p:pic>
        <p:nvPicPr>
          <p:cNvPr id="14" name="Picture 13" descr="A graph with blue lines and numbers&#10;&#10;AI-generated content may be incorrect.">
            <a:extLst>
              <a:ext uri="{FF2B5EF4-FFF2-40B4-BE49-F238E27FC236}">
                <a16:creationId xmlns:a16="http://schemas.microsoft.com/office/drawing/2014/main" id="{D0C75C6A-68BD-7D36-1E22-C571DB02B6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387" y="3331549"/>
            <a:ext cx="5342866" cy="2592196"/>
          </a:xfrm>
          <a:prstGeom prst="rect">
            <a:avLst/>
          </a:prstGeom>
        </p:spPr>
      </p:pic>
      <p:pic>
        <p:nvPicPr>
          <p:cNvPr id="16" name="Picture 15">
            <a:extLst>
              <a:ext uri="{FF2B5EF4-FFF2-40B4-BE49-F238E27FC236}">
                <a16:creationId xmlns:a16="http://schemas.microsoft.com/office/drawing/2014/main" id="{469CEAB4-E382-8C07-11FF-B481B0A760A1}"/>
              </a:ext>
            </a:extLst>
          </p:cNvPr>
          <p:cNvPicPr>
            <a:picLocks noChangeAspect="1"/>
          </p:cNvPicPr>
          <p:nvPr/>
        </p:nvPicPr>
        <p:blipFill>
          <a:blip r:embed="rId5"/>
          <a:stretch>
            <a:fillRect/>
          </a:stretch>
        </p:blipFill>
        <p:spPr>
          <a:xfrm>
            <a:off x="5795253" y="3531316"/>
            <a:ext cx="6127319" cy="2192661"/>
          </a:xfrm>
          <a:prstGeom prst="rect">
            <a:avLst/>
          </a:prstGeom>
        </p:spPr>
      </p:pic>
    </p:spTree>
    <p:extLst>
      <p:ext uri="{BB962C8B-B14F-4D97-AF65-F5344CB8AC3E}">
        <p14:creationId xmlns:p14="http://schemas.microsoft.com/office/powerpoint/2010/main" val="3658928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98516-3001-CFB6-95DF-DF341876B36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0D16EE-D47C-27D5-23FC-D880E9CC3E58}"/>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2" name="Title 1">
            <a:extLst>
              <a:ext uri="{FF2B5EF4-FFF2-40B4-BE49-F238E27FC236}">
                <a16:creationId xmlns:a16="http://schemas.microsoft.com/office/drawing/2014/main" id="{57152AF0-80EA-D1A1-0ED8-AAE84577C73C}"/>
              </a:ext>
            </a:extLst>
          </p:cNvPr>
          <p:cNvSpPr>
            <a:spLocks noGrp="1"/>
          </p:cNvSpPr>
          <p:nvPr>
            <p:ph type="title"/>
          </p:nvPr>
        </p:nvSpPr>
        <p:spPr/>
        <p:txBody>
          <a:bodyPr/>
          <a:lstStyle/>
          <a:p>
            <a:r>
              <a:rPr lang="en-US" dirty="0"/>
              <a:t>IV. </a:t>
            </a: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3" name="TextBox 2">
            <a:extLst>
              <a:ext uri="{FF2B5EF4-FFF2-40B4-BE49-F238E27FC236}">
                <a16:creationId xmlns:a16="http://schemas.microsoft.com/office/drawing/2014/main" id="{0F1C3513-B33D-4605-7960-14EE2134BA73}"/>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3. </a:t>
            </a:r>
            <a:r>
              <a:rPr lang="en-US" sz="2400" b="1" dirty="0" err="1">
                <a:solidFill>
                  <a:schemeClr val="bg1"/>
                </a:solidFill>
              </a:rPr>
              <a:t>Đánh</a:t>
            </a:r>
            <a:r>
              <a:rPr lang="en-US" sz="2400" b="1" dirty="0">
                <a:solidFill>
                  <a:schemeClr val="bg1"/>
                </a:solidFill>
              </a:rPr>
              <a:t> </a:t>
            </a:r>
            <a:r>
              <a:rPr lang="en-US" sz="2400" b="1" dirty="0" err="1">
                <a:solidFill>
                  <a:schemeClr val="bg1"/>
                </a:solidFill>
              </a:rPr>
              <a:t>giá</a:t>
            </a:r>
            <a:r>
              <a:rPr lang="en-US" sz="2400" b="1" dirty="0">
                <a:solidFill>
                  <a:schemeClr val="bg1"/>
                </a:solidFill>
              </a:rPr>
              <a:t> </a:t>
            </a:r>
            <a:r>
              <a:rPr lang="en-US" sz="2400" b="1" dirty="0" err="1">
                <a:solidFill>
                  <a:schemeClr val="bg1"/>
                </a:solidFill>
              </a:rPr>
              <a:t>hiệu</a:t>
            </a:r>
            <a:r>
              <a:rPr lang="en-US" sz="2400" b="1" dirty="0">
                <a:solidFill>
                  <a:schemeClr val="bg1"/>
                </a:solidFill>
              </a:rPr>
              <a:t> </a:t>
            </a:r>
            <a:r>
              <a:rPr lang="en-US" sz="2400" b="1" dirty="0" err="1">
                <a:solidFill>
                  <a:schemeClr val="bg1"/>
                </a:solidFill>
              </a:rPr>
              <a:t>suất</a:t>
            </a:r>
            <a:r>
              <a:rPr lang="en-US" sz="2400" b="1" dirty="0">
                <a:solidFill>
                  <a:schemeClr val="bg1"/>
                </a:solidFill>
              </a:rPr>
              <a:t> </a:t>
            </a:r>
            <a:r>
              <a:rPr lang="en-US" sz="2400" b="1" dirty="0" err="1">
                <a:solidFill>
                  <a:schemeClr val="bg1"/>
                </a:solidFill>
              </a:rPr>
              <a:t>hệ</a:t>
            </a:r>
            <a:r>
              <a:rPr lang="en-US" sz="2400" b="1" dirty="0">
                <a:solidFill>
                  <a:schemeClr val="bg1"/>
                </a:solidFill>
              </a:rPr>
              <a:t> </a:t>
            </a:r>
            <a:r>
              <a:rPr lang="en-US" sz="2400" b="1" dirty="0" err="1">
                <a:solidFill>
                  <a:schemeClr val="bg1"/>
                </a:solidFill>
              </a:rPr>
              <a:t>thống</a:t>
            </a:r>
            <a:r>
              <a:rPr lang="en-US" sz="2400" b="1" dirty="0">
                <a:solidFill>
                  <a:schemeClr val="bg1"/>
                </a:solidFill>
              </a:rPr>
              <a:t> </a:t>
            </a:r>
            <a:r>
              <a:rPr lang="en-US" sz="2400" b="1" dirty="0" err="1">
                <a:solidFill>
                  <a:schemeClr val="bg1"/>
                </a:solidFill>
              </a:rPr>
              <a:t>cảm</a:t>
            </a:r>
            <a:r>
              <a:rPr lang="en-US" sz="2400" b="1" dirty="0">
                <a:solidFill>
                  <a:schemeClr val="bg1"/>
                </a:solidFill>
              </a:rPr>
              <a:t> </a:t>
            </a:r>
            <a:r>
              <a:rPr lang="en-US" sz="2400" b="1" dirty="0" err="1">
                <a:solidFill>
                  <a:schemeClr val="bg1"/>
                </a:solidFill>
              </a:rPr>
              <a:t>biến</a:t>
            </a:r>
            <a:endParaRPr lang="en-US" sz="2400" b="1" dirty="0">
              <a:solidFill>
                <a:schemeClr val="bg1"/>
              </a:solidFill>
            </a:endParaRPr>
          </a:p>
        </p:txBody>
      </p:sp>
      <p:pic>
        <p:nvPicPr>
          <p:cNvPr id="11" name="Picture 10">
            <a:extLst>
              <a:ext uri="{FF2B5EF4-FFF2-40B4-BE49-F238E27FC236}">
                <a16:creationId xmlns:a16="http://schemas.microsoft.com/office/drawing/2014/main" id="{FA52BCA2-77A8-2B7D-C1B1-231453FEDA30}"/>
              </a:ext>
            </a:extLst>
          </p:cNvPr>
          <p:cNvPicPr>
            <a:picLocks noChangeAspect="1"/>
          </p:cNvPicPr>
          <p:nvPr/>
        </p:nvPicPr>
        <p:blipFill>
          <a:blip r:embed="rId2"/>
          <a:stretch>
            <a:fillRect/>
          </a:stretch>
        </p:blipFill>
        <p:spPr>
          <a:xfrm>
            <a:off x="656374" y="1254496"/>
            <a:ext cx="5312640" cy="2086037"/>
          </a:xfrm>
          <a:prstGeom prst="rect">
            <a:avLst/>
          </a:prstGeom>
        </p:spPr>
      </p:pic>
      <p:pic>
        <p:nvPicPr>
          <p:cNvPr id="15" name="Picture 14">
            <a:extLst>
              <a:ext uri="{FF2B5EF4-FFF2-40B4-BE49-F238E27FC236}">
                <a16:creationId xmlns:a16="http://schemas.microsoft.com/office/drawing/2014/main" id="{52A0E75B-8E26-133A-D430-D4DA00DBAB51}"/>
              </a:ext>
            </a:extLst>
          </p:cNvPr>
          <p:cNvPicPr>
            <a:picLocks noChangeAspect="1"/>
          </p:cNvPicPr>
          <p:nvPr/>
        </p:nvPicPr>
        <p:blipFill>
          <a:blip r:embed="rId3"/>
          <a:stretch>
            <a:fillRect/>
          </a:stretch>
        </p:blipFill>
        <p:spPr>
          <a:xfrm>
            <a:off x="387161" y="3340533"/>
            <a:ext cx="5851066" cy="2004158"/>
          </a:xfrm>
          <a:prstGeom prst="rect">
            <a:avLst/>
          </a:prstGeom>
        </p:spPr>
      </p:pic>
      <p:pic>
        <p:nvPicPr>
          <p:cNvPr id="17" name="Picture 16" descr="A hand holding a digital multimeter&#10;&#10;AI-generated content may be incorrect.">
            <a:extLst>
              <a:ext uri="{FF2B5EF4-FFF2-40B4-BE49-F238E27FC236}">
                <a16:creationId xmlns:a16="http://schemas.microsoft.com/office/drawing/2014/main" id="{542C1ED2-792B-B1E2-FC69-DB4885A83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335" y="1203725"/>
            <a:ext cx="4375032" cy="2652219"/>
          </a:xfrm>
          <a:prstGeom prst="rect">
            <a:avLst/>
          </a:prstGeom>
        </p:spPr>
      </p:pic>
      <p:sp>
        <p:nvSpPr>
          <p:cNvPr id="18" name="TextBox 17">
            <a:extLst>
              <a:ext uri="{FF2B5EF4-FFF2-40B4-BE49-F238E27FC236}">
                <a16:creationId xmlns:a16="http://schemas.microsoft.com/office/drawing/2014/main" id="{636AFA40-26EB-669B-37CE-3429A0F2A20D}"/>
              </a:ext>
            </a:extLst>
          </p:cNvPr>
          <p:cNvSpPr txBox="1"/>
          <p:nvPr/>
        </p:nvSpPr>
        <p:spPr>
          <a:xfrm>
            <a:off x="977687" y="5426570"/>
            <a:ext cx="4991327" cy="830997"/>
          </a:xfrm>
          <a:prstGeom prst="rect">
            <a:avLst/>
          </a:prstGeom>
          <a:noFill/>
        </p:spPr>
        <p:txBody>
          <a:bodyPr wrap="square" rtlCol="0">
            <a:spAutoFit/>
          </a:bodyPr>
          <a:lstStyle/>
          <a:p>
            <a:r>
              <a:rPr lang="en-US" sz="1600" i="1" dirty="0" err="1"/>
              <a:t>Hình</a:t>
            </a:r>
            <a:r>
              <a:rPr lang="en-US" sz="1600" i="1" dirty="0"/>
              <a:t> 4.8. </a:t>
            </a:r>
            <a:r>
              <a:rPr lang="en-US" sz="1600" i="1" dirty="0" err="1"/>
              <a:t>Biểu</a:t>
            </a:r>
            <a:r>
              <a:rPr lang="en-US" sz="1600" i="1" dirty="0"/>
              <a:t> </a:t>
            </a:r>
            <a:r>
              <a:rPr lang="en-US" sz="1600" i="1" dirty="0" err="1"/>
              <a:t>đồ</a:t>
            </a:r>
            <a:r>
              <a:rPr lang="en-US" sz="1600" i="1" dirty="0"/>
              <a:t> </a:t>
            </a:r>
            <a:r>
              <a:rPr lang="en-US" sz="1600" i="1" dirty="0" err="1"/>
              <a:t>các</a:t>
            </a:r>
            <a:r>
              <a:rPr lang="en-US" sz="1600" i="1" dirty="0"/>
              <a:t> </a:t>
            </a:r>
            <a:r>
              <a:rPr lang="en-US" sz="1600" i="1" dirty="0" err="1"/>
              <a:t>kịch</a:t>
            </a:r>
            <a:r>
              <a:rPr lang="en-US" sz="1600" i="1" dirty="0"/>
              <a:t> </a:t>
            </a:r>
            <a:r>
              <a:rPr lang="en-US" sz="1600" i="1" dirty="0" err="1"/>
              <a:t>bản</a:t>
            </a:r>
            <a:r>
              <a:rPr lang="en-US" sz="1600" i="1" dirty="0"/>
              <a:t> </a:t>
            </a:r>
            <a:r>
              <a:rPr lang="en-US" sz="1600" i="1" dirty="0" err="1"/>
              <a:t>đánh</a:t>
            </a:r>
            <a:r>
              <a:rPr lang="en-US" sz="1600" i="1" dirty="0"/>
              <a:t> </a:t>
            </a:r>
            <a:r>
              <a:rPr lang="en-US" sz="1600" i="1" dirty="0" err="1"/>
              <a:t>giá</a:t>
            </a:r>
            <a:r>
              <a:rPr lang="en-US" sz="1600" i="1" dirty="0"/>
              <a:t> </a:t>
            </a:r>
            <a:r>
              <a:rPr lang="en-US" sz="1600" i="1" dirty="0" err="1"/>
              <a:t>hiệu</a:t>
            </a:r>
            <a:r>
              <a:rPr lang="en-US" sz="1600" i="1" dirty="0"/>
              <a:t> </a:t>
            </a:r>
            <a:r>
              <a:rPr lang="en-US" sz="1600" i="1" dirty="0" err="1"/>
              <a:t>suất</a:t>
            </a:r>
            <a:r>
              <a:rPr lang="en-US" sz="1600" i="1" dirty="0"/>
              <a:t>, </a:t>
            </a:r>
            <a:r>
              <a:rPr lang="en-US" sz="1600" i="1" dirty="0" err="1"/>
              <a:t>gồm</a:t>
            </a:r>
            <a:r>
              <a:rPr lang="en-US" sz="1600" i="1" dirty="0"/>
              <a:t> </a:t>
            </a:r>
            <a:r>
              <a:rPr lang="en-US" sz="1600" i="1" dirty="0" err="1"/>
              <a:t>đánh</a:t>
            </a:r>
            <a:r>
              <a:rPr lang="en-US" sz="1600" i="1" dirty="0"/>
              <a:t> </a:t>
            </a:r>
            <a:r>
              <a:rPr lang="en-US" sz="1600" i="1" dirty="0" err="1"/>
              <a:t>giá</a:t>
            </a:r>
            <a:r>
              <a:rPr lang="en-US" sz="1600" i="1" dirty="0"/>
              <a:t> </a:t>
            </a:r>
            <a:r>
              <a:rPr lang="en-US" sz="1600" i="1" dirty="0" err="1"/>
              <a:t>công</a:t>
            </a:r>
            <a:r>
              <a:rPr lang="en-US" sz="1600" i="1" dirty="0"/>
              <a:t> </a:t>
            </a:r>
            <a:r>
              <a:rPr lang="en-US" sz="1600" i="1" dirty="0" err="1"/>
              <a:t>suất</a:t>
            </a:r>
            <a:r>
              <a:rPr lang="en-US" sz="1600" i="1" dirty="0"/>
              <a:t> </a:t>
            </a:r>
            <a:r>
              <a:rPr lang="en-US" sz="1600" i="1" dirty="0" err="1"/>
              <a:t>tiêu</a:t>
            </a:r>
            <a:r>
              <a:rPr lang="en-US" sz="1600" i="1" dirty="0"/>
              <a:t> </a:t>
            </a:r>
            <a:r>
              <a:rPr lang="en-US" sz="1600" i="1" dirty="0" err="1"/>
              <a:t>thụ</a:t>
            </a:r>
            <a:r>
              <a:rPr lang="en-US" sz="1600" i="1" dirty="0"/>
              <a:t>, </a:t>
            </a:r>
            <a:r>
              <a:rPr lang="en-US" sz="1600" i="1" dirty="0" err="1"/>
              <a:t>đánh</a:t>
            </a:r>
            <a:r>
              <a:rPr lang="en-US" sz="1600" i="1" dirty="0"/>
              <a:t> </a:t>
            </a:r>
            <a:r>
              <a:rPr lang="en-US" sz="1600" i="1" dirty="0" err="1"/>
              <a:t>giá</a:t>
            </a:r>
            <a:r>
              <a:rPr lang="en-US" sz="1600" i="1" dirty="0"/>
              <a:t> </a:t>
            </a:r>
            <a:r>
              <a:rPr lang="en-US" sz="1600" i="1" dirty="0" err="1"/>
              <a:t>khả</a:t>
            </a:r>
            <a:r>
              <a:rPr lang="en-US" sz="1600" i="1" dirty="0"/>
              <a:t> </a:t>
            </a:r>
            <a:r>
              <a:rPr lang="en-US" sz="1600" i="1" dirty="0" err="1"/>
              <a:t>năng</a:t>
            </a:r>
            <a:r>
              <a:rPr lang="en-US" sz="1600" i="1" dirty="0"/>
              <a:t> </a:t>
            </a:r>
            <a:r>
              <a:rPr lang="en-US" sz="1600" i="1" dirty="0" err="1"/>
              <a:t>hoạt</a:t>
            </a:r>
            <a:r>
              <a:rPr lang="en-US" sz="1600" i="1" dirty="0"/>
              <a:t> </a:t>
            </a:r>
            <a:r>
              <a:rPr lang="en-US" sz="1600" i="1" dirty="0" err="1"/>
              <a:t>động</a:t>
            </a:r>
            <a:r>
              <a:rPr lang="en-US" sz="1600" i="1" dirty="0"/>
              <a:t> </a:t>
            </a:r>
            <a:r>
              <a:rPr lang="en-US" sz="1600" i="1" dirty="0" err="1"/>
              <a:t>dưới</a:t>
            </a:r>
            <a:r>
              <a:rPr lang="en-US" sz="1600" i="1" dirty="0"/>
              <a:t> </a:t>
            </a:r>
            <a:r>
              <a:rPr lang="en-US" sz="1600" i="1" dirty="0" err="1"/>
              <a:t>tải</a:t>
            </a:r>
            <a:r>
              <a:rPr lang="en-US" sz="1600" i="1" dirty="0"/>
              <a:t> </a:t>
            </a:r>
            <a:r>
              <a:rPr lang="en-US" sz="1600" i="1" dirty="0" err="1"/>
              <a:t>cao</a:t>
            </a:r>
            <a:endParaRPr lang="en-US" sz="1600" i="1" dirty="0"/>
          </a:p>
        </p:txBody>
      </p:sp>
      <p:sp>
        <p:nvSpPr>
          <p:cNvPr id="19" name="TextBox 18">
            <a:extLst>
              <a:ext uri="{FF2B5EF4-FFF2-40B4-BE49-F238E27FC236}">
                <a16:creationId xmlns:a16="http://schemas.microsoft.com/office/drawing/2014/main" id="{41D28879-6BB2-1C24-DD51-E93CBEF6C0FE}"/>
              </a:ext>
            </a:extLst>
          </p:cNvPr>
          <p:cNvSpPr txBox="1"/>
          <p:nvPr/>
        </p:nvSpPr>
        <p:spPr>
          <a:xfrm>
            <a:off x="6813512" y="4004058"/>
            <a:ext cx="4991327" cy="338554"/>
          </a:xfrm>
          <a:prstGeom prst="rect">
            <a:avLst/>
          </a:prstGeom>
          <a:noFill/>
        </p:spPr>
        <p:txBody>
          <a:bodyPr wrap="square" rtlCol="0">
            <a:spAutoFit/>
          </a:bodyPr>
          <a:lstStyle/>
          <a:p>
            <a:r>
              <a:rPr lang="en-US" sz="1600" i="1" dirty="0" err="1"/>
              <a:t>Hình</a:t>
            </a:r>
            <a:r>
              <a:rPr lang="en-US" sz="1600" i="1" dirty="0"/>
              <a:t> 4.8. </a:t>
            </a:r>
            <a:r>
              <a:rPr lang="en-US" sz="1600" i="1" dirty="0" err="1"/>
              <a:t>Hình</a:t>
            </a:r>
            <a:r>
              <a:rPr lang="en-US" sz="1600" i="1" dirty="0"/>
              <a:t> </a:t>
            </a:r>
            <a:r>
              <a:rPr lang="en-US" sz="1600" i="1" dirty="0" err="1"/>
              <a:t>ảnh</a:t>
            </a:r>
            <a:r>
              <a:rPr lang="en-US" sz="1600" i="1" dirty="0"/>
              <a:t> </a:t>
            </a:r>
            <a:r>
              <a:rPr lang="en-US" sz="1600" i="1" dirty="0" err="1"/>
              <a:t>đo</a:t>
            </a:r>
            <a:r>
              <a:rPr lang="en-US" sz="1600" i="1" dirty="0"/>
              <a:t> </a:t>
            </a:r>
            <a:r>
              <a:rPr lang="en-US" sz="1600" i="1" dirty="0" err="1"/>
              <a:t>dòng</a:t>
            </a:r>
            <a:r>
              <a:rPr lang="en-US" sz="1600" i="1" dirty="0"/>
              <a:t> </a:t>
            </a:r>
            <a:r>
              <a:rPr lang="en-US" sz="1600" i="1" dirty="0" err="1"/>
              <a:t>điện</a:t>
            </a:r>
            <a:r>
              <a:rPr lang="en-US" sz="1600" i="1" dirty="0"/>
              <a:t> </a:t>
            </a:r>
            <a:r>
              <a:rPr lang="en-US" sz="1600" i="1" dirty="0" err="1"/>
              <a:t>tiêu</a:t>
            </a:r>
            <a:r>
              <a:rPr lang="en-US" sz="1600" i="1" dirty="0"/>
              <a:t> </a:t>
            </a:r>
            <a:r>
              <a:rPr lang="en-US" sz="1600" i="1" dirty="0" err="1"/>
              <a:t>thụ</a:t>
            </a:r>
            <a:r>
              <a:rPr lang="en-US" sz="1600" i="1" dirty="0"/>
              <a:t> ở </a:t>
            </a:r>
            <a:r>
              <a:rPr lang="en-US" sz="1600" i="1" dirty="0" err="1"/>
              <a:t>chế</a:t>
            </a:r>
            <a:r>
              <a:rPr lang="en-US" sz="1600" i="1" dirty="0"/>
              <a:t> </a:t>
            </a:r>
            <a:r>
              <a:rPr lang="en-US" sz="1600" i="1" dirty="0" err="1"/>
              <a:t>độ</a:t>
            </a:r>
            <a:r>
              <a:rPr lang="en-US" sz="1600" i="1" dirty="0"/>
              <a:t> </a:t>
            </a:r>
            <a:r>
              <a:rPr lang="en-US" sz="1600" i="1" dirty="0" err="1"/>
              <a:t>chờ</a:t>
            </a:r>
            <a:endParaRPr lang="en-US" sz="1600" i="1" dirty="0"/>
          </a:p>
        </p:txBody>
      </p:sp>
      <p:sp>
        <p:nvSpPr>
          <p:cNvPr id="20" name="TextBox 19">
            <a:extLst>
              <a:ext uri="{FF2B5EF4-FFF2-40B4-BE49-F238E27FC236}">
                <a16:creationId xmlns:a16="http://schemas.microsoft.com/office/drawing/2014/main" id="{5E5BA05A-2587-F50D-0991-B5CCB28A82D0}"/>
              </a:ext>
            </a:extLst>
          </p:cNvPr>
          <p:cNvSpPr txBox="1"/>
          <p:nvPr/>
        </p:nvSpPr>
        <p:spPr>
          <a:xfrm>
            <a:off x="6621006" y="4744526"/>
            <a:ext cx="5161280" cy="1200329"/>
          </a:xfrm>
          <a:prstGeom prst="rect">
            <a:avLst/>
          </a:prstGeom>
          <a:noFill/>
        </p:spPr>
        <p:txBody>
          <a:bodyPr wrap="square" rtlCol="0">
            <a:spAutoFit/>
          </a:bodyPr>
          <a:lstStyle/>
          <a:p>
            <a:pPr algn="just"/>
            <a:r>
              <a:rPr lang="vi-VN" dirty="0"/>
              <a:t>Các thử nghiệm thực tế cho thấy hệ thống cảm biến nói riêng và toàn bộ hệ thống của đề tài nói chung đều hoạt động ổn định, chính xác và phù hợp với yêu cầu quan trắc phóng xạ môi trường. </a:t>
            </a:r>
            <a:endParaRPr lang="en-US" dirty="0"/>
          </a:p>
        </p:txBody>
      </p:sp>
    </p:spTree>
    <p:extLst>
      <p:ext uri="{BB962C8B-B14F-4D97-AF65-F5344CB8AC3E}">
        <p14:creationId xmlns:p14="http://schemas.microsoft.com/office/powerpoint/2010/main" val="175641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marL="571500" indent="-571500">
              <a:buAutoNum type="romanUcPeriod"/>
            </a:pPr>
            <a:r>
              <a:rPr lang="en-US" dirty="0" err="1"/>
              <a:t>Đặt</a:t>
            </a:r>
            <a:r>
              <a:rPr lang="en-US" dirty="0"/>
              <a:t> </a:t>
            </a:r>
            <a:r>
              <a:rPr lang="en-US" dirty="0" err="1"/>
              <a:t>vấn</a:t>
            </a:r>
            <a:r>
              <a:rPr lang="en-US" dirty="0"/>
              <a:t> </a:t>
            </a:r>
            <a:r>
              <a:rPr lang="en-US" dirty="0" err="1"/>
              <a:t>đề</a:t>
            </a:r>
            <a:endParaRPr lang="en-US" dirty="0"/>
          </a:p>
          <a:p>
            <a:pPr marL="571500" indent="-571500">
              <a:buAutoNum type="romanUcPeriod"/>
            </a:pP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en-US" dirty="0"/>
          </a:p>
          <a:p>
            <a:pPr marL="571500" indent="-571500">
              <a:buAutoNum type="romanUcPeriod"/>
            </a:pPr>
            <a:r>
              <a:rPr lang="en-US" dirty="0" err="1"/>
              <a:t>Triển</a:t>
            </a:r>
            <a:r>
              <a:rPr lang="en-US" dirty="0"/>
              <a:t> </a:t>
            </a:r>
            <a:r>
              <a:rPr lang="en-US" dirty="0" err="1"/>
              <a:t>khai</a:t>
            </a:r>
            <a:r>
              <a:rPr lang="en-US" dirty="0"/>
              <a:t> </a:t>
            </a:r>
            <a:r>
              <a:rPr lang="en-US" dirty="0" err="1"/>
              <a:t>hệ</a:t>
            </a:r>
            <a:r>
              <a:rPr lang="en-US" dirty="0"/>
              <a:t> </a:t>
            </a:r>
            <a:r>
              <a:rPr lang="en-US" dirty="0" err="1"/>
              <a:t>thống</a:t>
            </a:r>
            <a:endParaRPr lang="en-US" dirty="0"/>
          </a:p>
          <a:p>
            <a:pPr marL="571500" indent="-571500">
              <a:buAutoNum type="romanUcPeriod"/>
            </a:pP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err="1"/>
              <a:t>Nội</a:t>
            </a:r>
            <a:r>
              <a:rPr lang="en-US" dirty="0"/>
              <a:t> dung </a:t>
            </a:r>
            <a:r>
              <a:rPr lang="en-US" dirty="0" err="1"/>
              <a:t>đề</a:t>
            </a:r>
            <a:r>
              <a:rPr lang="en-US" dirty="0"/>
              <a:t> </a:t>
            </a:r>
            <a:r>
              <a:rPr lang="en-US" dirty="0" err="1"/>
              <a:t>tài</a:t>
            </a:r>
            <a:endParaRPr lang="en-US" dirty="0"/>
          </a:p>
        </p:txBody>
      </p:sp>
    </p:spTree>
    <p:extLst>
      <p:ext uri="{BB962C8B-B14F-4D97-AF65-F5344CB8AC3E}">
        <p14:creationId xmlns:p14="http://schemas.microsoft.com/office/powerpoint/2010/main" val="1064645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FB43D-9CBD-D732-9EBB-44CF5E6F33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A86824-10C0-0723-93E8-171A4F47C503}"/>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2" name="Title 1">
            <a:extLst>
              <a:ext uri="{FF2B5EF4-FFF2-40B4-BE49-F238E27FC236}">
                <a16:creationId xmlns:a16="http://schemas.microsoft.com/office/drawing/2014/main" id="{2E7F35B0-179B-9A9A-9766-CB6B3862EA42}"/>
              </a:ext>
            </a:extLst>
          </p:cNvPr>
          <p:cNvSpPr>
            <a:spLocks noGrp="1"/>
          </p:cNvSpPr>
          <p:nvPr>
            <p:ph type="title"/>
          </p:nvPr>
        </p:nvSpPr>
        <p:spPr/>
        <p:txBody>
          <a:bodyPr/>
          <a:lstStyle/>
          <a:p>
            <a:r>
              <a:rPr lang="en-US" dirty="0"/>
              <a:t>IV. </a:t>
            </a: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7" name="TextBox 6">
            <a:extLst>
              <a:ext uri="{FF2B5EF4-FFF2-40B4-BE49-F238E27FC236}">
                <a16:creationId xmlns:a16="http://schemas.microsoft.com/office/drawing/2014/main" id="{12556198-996E-21A1-79D9-78EA456133A6}"/>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4. </a:t>
            </a:r>
            <a:r>
              <a:rPr lang="en-US" sz="2400" b="1" dirty="0" err="1">
                <a:solidFill>
                  <a:schemeClr val="bg1"/>
                </a:solidFill>
              </a:rPr>
              <a:t>Kết</a:t>
            </a:r>
            <a:r>
              <a:rPr lang="en-US" sz="2400" b="1" dirty="0">
                <a:solidFill>
                  <a:schemeClr val="bg1"/>
                </a:solidFill>
              </a:rPr>
              <a:t> </a:t>
            </a:r>
            <a:r>
              <a:rPr lang="en-US" sz="2400" b="1" dirty="0" err="1">
                <a:solidFill>
                  <a:schemeClr val="bg1"/>
                </a:solidFill>
              </a:rPr>
              <a:t>luận</a:t>
            </a:r>
            <a:endParaRPr lang="en-US" sz="2400" b="1" dirty="0">
              <a:solidFill>
                <a:schemeClr val="bg1"/>
              </a:solidFill>
            </a:endParaRPr>
          </a:p>
        </p:txBody>
      </p:sp>
      <p:sp>
        <p:nvSpPr>
          <p:cNvPr id="10" name="TextBox 9">
            <a:extLst>
              <a:ext uri="{FF2B5EF4-FFF2-40B4-BE49-F238E27FC236}">
                <a16:creationId xmlns:a16="http://schemas.microsoft.com/office/drawing/2014/main" id="{E61651FD-D161-F2C4-5DD6-048DC19F5E85}"/>
              </a:ext>
            </a:extLst>
          </p:cNvPr>
          <p:cNvSpPr txBox="1"/>
          <p:nvPr/>
        </p:nvSpPr>
        <p:spPr>
          <a:xfrm>
            <a:off x="433136" y="1180830"/>
            <a:ext cx="9914022" cy="4190314"/>
          </a:xfrm>
          <a:prstGeom prst="rect">
            <a:avLst/>
          </a:prstGeom>
          <a:noFill/>
        </p:spPr>
        <p:txBody>
          <a:bodyPr wrap="square">
            <a:spAutoFit/>
          </a:bodyPr>
          <a:lstStyle/>
          <a:p>
            <a:pPr>
              <a:lnSpc>
                <a:spcPct val="150000"/>
              </a:lnSpc>
            </a:pPr>
            <a:r>
              <a:rPr lang="en-US" altLang="ja-JP" sz="2000" b="1" dirty="0" err="1">
                <a:latin typeface="Arial (Body)"/>
              </a:rPr>
              <a:t>Kết</a:t>
            </a:r>
            <a:r>
              <a:rPr lang="en-US" altLang="ja-JP" sz="2000" b="1" dirty="0">
                <a:latin typeface="Arial (Body)"/>
              </a:rPr>
              <a:t> </a:t>
            </a:r>
            <a:r>
              <a:rPr lang="en-US" altLang="ja-JP" sz="2000" b="1" dirty="0" err="1">
                <a:latin typeface="Arial (Body)"/>
              </a:rPr>
              <a:t>quả</a:t>
            </a:r>
            <a:r>
              <a:rPr lang="en-US" altLang="ja-JP" sz="2000" b="1" dirty="0">
                <a:latin typeface="Arial (Body)"/>
              </a:rPr>
              <a:t> </a:t>
            </a:r>
            <a:r>
              <a:rPr lang="en-US" altLang="ja-JP" sz="2000" b="1" dirty="0" err="1">
                <a:latin typeface="Arial (Body)"/>
              </a:rPr>
              <a:t>đạt</a:t>
            </a:r>
            <a:r>
              <a:rPr lang="en-US" altLang="ja-JP" sz="2000" b="1" dirty="0">
                <a:latin typeface="Arial (Body)"/>
              </a:rPr>
              <a:t> </a:t>
            </a:r>
            <a:r>
              <a:rPr lang="en-US" altLang="ja-JP" sz="2000" b="1" dirty="0" err="1">
                <a:latin typeface="Arial (Body)"/>
              </a:rPr>
              <a:t>được</a:t>
            </a:r>
            <a:r>
              <a:rPr lang="vi-VN" altLang="ja-JP" sz="2000" b="1" dirty="0">
                <a:latin typeface="Arial (Body)"/>
              </a:rPr>
              <a:t>:</a:t>
            </a:r>
            <a:endParaRPr lang="en-US" altLang="ja-JP" sz="2000" dirty="0">
              <a:latin typeface="Arial (Body)"/>
            </a:endParaRPr>
          </a:p>
          <a:p>
            <a:pPr marL="285750" indent="-285750">
              <a:lnSpc>
                <a:spcPct val="150000"/>
              </a:lnSpc>
              <a:buFont typeface="Arial" panose="020B0604020202020204" pitchFamily="34" charset="0"/>
              <a:buChar char="•"/>
            </a:pPr>
            <a:r>
              <a:rPr lang="vi-VN" altLang="ja-JP" sz="2000" dirty="0"/>
              <a:t>Thiết bị sau khi triển khai hoạt động ổn định, đếm xung chính xác, tính toán và truyền dữ liệu liên tục.</a:t>
            </a:r>
          </a:p>
          <a:p>
            <a:pPr marL="285750" indent="-285750">
              <a:lnSpc>
                <a:spcPct val="150000"/>
              </a:lnSpc>
              <a:buFont typeface="Arial" panose="020B0604020202020204" pitchFamily="34" charset="0"/>
              <a:buChar char="•"/>
            </a:pPr>
            <a:r>
              <a:rPr lang="vi-VN" altLang="ja-JP" sz="2000" dirty="0"/>
              <a:t>Vi điều khiển STM32F103C8T6 đáp ứng tốt về hiệu suất, chi phí thấp, phù hợp triển khai thực tế.</a:t>
            </a:r>
          </a:p>
          <a:p>
            <a:pPr>
              <a:lnSpc>
                <a:spcPct val="150000"/>
              </a:lnSpc>
              <a:buNone/>
            </a:pPr>
            <a:r>
              <a:rPr lang="vi-VN" altLang="ja-JP" sz="2000" b="1" dirty="0"/>
              <a:t>Hạn chế hiện tại cần cải thiện:</a:t>
            </a:r>
            <a:endParaRPr lang="vi-VN" altLang="ja-JP" sz="2000" dirty="0"/>
          </a:p>
          <a:p>
            <a:pPr marL="285750" indent="-285750">
              <a:lnSpc>
                <a:spcPct val="150000"/>
              </a:lnSpc>
              <a:buFont typeface="Arial" panose="020B0604020202020204" pitchFamily="34" charset="0"/>
              <a:buChar char="•"/>
            </a:pPr>
            <a:r>
              <a:rPr lang="vi-VN" altLang="ja-JP" sz="2000" dirty="0"/>
              <a:t>Chưa có vỏ bảo vệ chống bụi, nước và va đập, dễ hư hỏng ngoài thực địa.</a:t>
            </a:r>
          </a:p>
          <a:p>
            <a:pPr marL="285750" indent="-285750">
              <a:lnSpc>
                <a:spcPct val="150000"/>
              </a:lnSpc>
              <a:buFont typeface="Arial" panose="020B0604020202020204" pitchFamily="34" charset="0"/>
              <a:buChar char="•"/>
            </a:pPr>
            <a:r>
              <a:rPr lang="vi-VN" altLang="ja-JP" sz="2000" dirty="0"/>
              <a:t>Thiếu khả năng lưu trữ cục bộ hoặc xử lý khi mất kết nối.</a:t>
            </a:r>
          </a:p>
          <a:p>
            <a:pPr marL="285750" indent="-285750">
              <a:lnSpc>
                <a:spcPct val="150000"/>
              </a:lnSpc>
              <a:buFont typeface="Arial" panose="020B0604020202020204" pitchFamily="34" charset="0"/>
              <a:buChar char="•"/>
            </a:pPr>
            <a:r>
              <a:rPr lang="vi-VN" altLang="ja-JP" sz="2000" dirty="0"/>
              <a:t>Chưa hỗ trợ cập nhật firmware từ xa hoặc đồng bộ dữ liệu sau khi mất mạng.</a:t>
            </a:r>
          </a:p>
        </p:txBody>
      </p:sp>
    </p:spTree>
    <p:extLst>
      <p:ext uri="{BB962C8B-B14F-4D97-AF65-F5344CB8AC3E}">
        <p14:creationId xmlns:p14="http://schemas.microsoft.com/office/powerpoint/2010/main" val="1892172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836A6-4093-DFA7-DFD7-32E0F1794D8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3F2EE9-E783-F3D1-CABB-E4220D209AEA}"/>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2" name="Title 1">
            <a:extLst>
              <a:ext uri="{FF2B5EF4-FFF2-40B4-BE49-F238E27FC236}">
                <a16:creationId xmlns:a16="http://schemas.microsoft.com/office/drawing/2014/main" id="{8B62536B-BFA7-F85F-D5FC-F93C24C7DB0F}"/>
              </a:ext>
            </a:extLst>
          </p:cNvPr>
          <p:cNvSpPr>
            <a:spLocks noGrp="1"/>
          </p:cNvSpPr>
          <p:nvPr>
            <p:ph type="title"/>
          </p:nvPr>
        </p:nvSpPr>
        <p:spPr/>
        <p:txBody>
          <a:bodyPr/>
          <a:lstStyle/>
          <a:p>
            <a:r>
              <a:rPr lang="en-US" dirty="0"/>
              <a:t>IV. </a:t>
            </a: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7" name="TextBox 6">
            <a:extLst>
              <a:ext uri="{FF2B5EF4-FFF2-40B4-BE49-F238E27FC236}">
                <a16:creationId xmlns:a16="http://schemas.microsoft.com/office/drawing/2014/main" id="{0A829597-BB3B-4E87-9AA1-726C0492A08D}"/>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5. </a:t>
            </a:r>
            <a:r>
              <a:rPr lang="en-US" sz="2400" b="1" dirty="0" err="1">
                <a:solidFill>
                  <a:schemeClr val="bg1"/>
                </a:solidFill>
              </a:rPr>
              <a:t>Hướng</a:t>
            </a:r>
            <a:r>
              <a:rPr lang="en-US" sz="2400" b="1" dirty="0">
                <a:solidFill>
                  <a:schemeClr val="bg1"/>
                </a:solidFill>
              </a:rPr>
              <a:t> </a:t>
            </a:r>
            <a:r>
              <a:rPr lang="en-US" sz="2400" b="1" dirty="0" err="1">
                <a:solidFill>
                  <a:schemeClr val="bg1"/>
                </a:solidFill>
              </a:rPr>
              <a:t>phát</a:t>
            </a:r>
            <a:r>
              <a:rPr lang="en-US" sz="2400" b="1" dirty="0">
                <a:solidFill>
                  <a:schemeClr val="bg1"/>
                </a:solidFill>
              </a:rPr>
              <a:t> </a:t>
            </a:r>
            <a:r>
              <a:rPr lang="en-US" sz="2400" b="1" dirty="0" err="1">
                <a:solidFill>
                  <a:schemeClr val="bg1"/>
                </a:solidFill>
              </a:rPr>
              <a:t>triển</a:t>
            </a:r>
            <a:endParaRPr lang="en-US" sz="2400" b="1" dirty="0">
              <a:solidFill>
                <a:schemeClr val="bg1"/>
              </a:solidFill>
            </a:endParaRPr>
          </a:p>
        </p:txBody>
      </p:sp>
      <p:sp>
        <p:nvSpPr>
          <p:cNvPr id="6" name="TextBox 5">
            <a:extLst>
              <a:ext uri="{FF2B5EF4-FFF2-40B4-BE49-F238E27FC236}">
                <a16:creationId xmlns:a16="http://schemas.microsoft.com/office/drawing/2014/main" id="{27B76276-2423-7108-1E93-D758CD66B74F}"/>
              </a:ext>
            </a:extLst>
          </p:cNvPr>
          <p:cNvSpPr txBox="1"/>
          <p:nvPr/>
        </p:nvSpPr>
        <p:spPr>
          <a:xfrm>
            <a:off x="338736" y="1351354"/>
            <a:ext cx="11514527" cy="372864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vi-VN" altLang="ja-JP" sz="2000" dirty="0">
                <a:latin typeface="Arial (Body)"/>
              </a:rPr>
              <a:t>Thiết kế vỏ cơ khí cho thiết bị để đạt tiêu chuẩn công nghiệp, có khả năng chống bụi, chống nước và chống va đập.</a:t>
            </a:r>
          </a:p>
          <a:p>
            <a:pPr marL="342900" indent="-342900" algn="just">
              <a:lnSpc>
                <a:spcPct val="150000"/>
              </a:lnSpc>
              <a:buFont typeface="Arial" panose="020B0604020202020204" pitchFamily="34" charset="0"/>
              <a:buChar char="•"/>
            </a:pPr>
            <a:r>
              <a:rPr lang="vi-VN" altLang="ja-JP" sz="2000" dirty="0">
                <a:latin typeface="Arial (Body)"/>
              </a:rPr>
              <a:t>Bổ sung khả năng lưu trữ tạm thời bằng thẻ nhớ hoặc EEPROM để lưu dữ liệu khi thiết bị mất kết nối.</a:t>
            </a:r>
          </a:p>
          <a:p>
            <a:pPr marL="342900" indent="-342900" algn="just">
              <a:lnSpc>
                <a:spcPct val="150000"/>
              </a:lnSpc>
              <a:buFont typeface="Arial" panose="020B0604020202020204" pitchFamily="34" charset="0"/>
              <a:buChar char="•"/>
            </a:pPr>
            <a:r>
              <a:rPr lang="vi-VN" altLang="ja-JP" sz="2000" dirty="0">
                <a:latin typeface="Arial (Body)"/>
              </a:rPr>
              <a:t>Mở rộng hệ thống để quản lý đồng thời nhiều cảm biến, không chỉ đo phóng xạ mà còn quan trắc các yếu tố môi trường khác như nhiệt độ, độ ẩm...</a:t>
            </a:r>
          </a:p>
          <a:p>
            <a:pPr marL="342900" indent="-342900" algn="just">
              <a:lnSpc>
                <a:spcPct val="150000"/>
              </a:lnSpc>
              <a:buFont typeface="Arial" panose="020B0604020202020204" pitchFamily="34" charset="0"/>
              <a:buChar char="•"/>
            </a:pPr>
            <a:r>
              <a:rPr lang="en-US" sz="2000" dirty="0" err="1">
                <a:latin typeface="Arial (Body)"/>
              </a:rPr>
              <a:t>Phát</a:t>
            </a:r>
            <a:r>
              <a:rPr lang="en-US" sz="2000" dirty="0">
                <a:latin typeface="Arial (Body)"/>
              </a:rPr>
              <a:t> </a:t>
            </a:r>
            <a:r>
              <a:rPr lang="en-US" sz="2000" dirty="0" err="1">
                <a:latin typeface="Arial (Body)"/>
              </a:rPr>
              <a:t>triển</a:t>
            </a:r>
            <a:r>
              <a:rPr lang="en-US" sz="2000" dirty="0">
                <a:latin typeface="Arial (Body)"/>
              </a:rPr>
              <a:t> </a:t>
            </a:r>
            <a:r>
              <a:rPr lang="en-US" sz="2000" dirty="0" err="1">
                <a:latin typeface="Arial (Body)"/>
              </a:rPr>
              <a:t>chức</a:t>
            </a:r>
            <a:r>
              <a:rPr lang="en-US" sz="2000" dirty="0">
                <a:latin typeface="Arial (Body)"/>
              </a:rPr>
              <a:t> </a:t>
            </a:r>
            <a:r>
              <a:rPr lang="en-US" sz="2000" dirty="0" err="1">
                <a:latin typeface="Arial (Body)"/>
              </a:rPr>
              <a:t>năng</a:t>
            </a:r>
            <a:r>
              <a:rPr lang="en-US" sz="2000" dirty="0">
                <a:latin typeface="Arial (Body)"/>
              </a:rPr>
              <a:t> </a:t>
            </a:r>
            <a:r>
              <a:rPr lang="en-US" sz="2000" dirty="0" err="1">
                <a:latin typeface="Arial (Body)"/>
              </a:rPr>
              <a:t>cập</a:t>
            </a:r>
            <a:r>
              <a:rPr lang="en-US" sz="2000" dirty="0">
                <a:latin typeface="Arial (Body)"/>
              </a:rPr>
              <a:t> </a:t>
            </a:r>
            <a:r>
              <a:rPr lang="en-US" sz="2000" dirty="0" err="1">
                <a:latin typeface="Arial (Body)"/>
              </a:rPr>
              <a:t>nhật</a:t>
            </a:r>
            <a:r>
              <a:rPr lang="en-US" sz="2000" dirty="0">
                <a:latin typeface="Arial (Body)"/>
              </a:rPr>
              <a:t> </a:t>
            </a:r>
            <a:r>
              <a:rPr lang="en-US" sz="2000" dirty="0" err="1">
                <a:latin typeface="Arial (Body)"/>
              </a:rPr>
              <a:t>phần</a:t>
            </a:r>
            <a:r>
              <a:rPr lang="en-US" sz="2000" dirty="0">
                <a:latin typeface="Arial (Body)"/>
              </a:rPr>
              <a:t> </a:t>
            </a:r>
            <a:r>
              <a:rPr lang="en-US" sz="2000" dirty="0" err="1">
                <a:latin typeface="Arial (Body)"/>
              </a:rPr>
              <a:t>mềm</a:t>
            </a:r>
            <a:r>
              <a:rPr lang="en-US" sz="2000" dirty="0">
                <a:latin typeface="Arial (Body)"/>
              </a:rPr>
              <a:t> </a:t>
            </a:r>
            <a:r>
              <a:rPr lang="en-US" sz="2000" dirty="0" err="1">
                <a:latin typeface="Arial (Body)"/>
              </a:rPr>
              <a:t>từ</a:t>
            </a:r>
            <a:r>
              <a:rPr lang="en-US" sz="2000" dirty="0">
                <a:latin typeface="Arial (Body)"/>
              </a:rPr>
              <a:t> xa, </a:t>
            </a:r>
            <a:r>
              <a:rPr lang="en-US" sz="2000" dirty="0" err="1">
                <a:latin typeface="Arial (Body)"/>
              </a:rPr>
              <a:t>giảm</a:t>
            </a:r>
            <a:r>
              <a:rPr lang="en-US" sz="2000" dirty="0">
                <a:latin typeface="Arial (Body)"/>
              </a:rPr>
              <a:t> </a:t>
            </a:r>
            <a:r>
              <a:rPr lang="en-US" sz="2000" dirty="0" err="1">
                <a:latin typeface="Arial (Body)"/>
              </a:rPr>
              <a:t>thiểu</a:t>
            </a:r>
            <a:r>
              <a:rPr lang="en-US" sz="2000" dirty="0">
                <a:latin typeface="Arial (Body)"/>
              </a:rPr>
              <a:t> </a:t>
            </a:r>
            <a:r>
              <a:rPr lang="en-US" sz="2000" dirty="0" err="1">
                <a:latin typeface="Arial (Body)"/>
              </a:rPr>
              <a:t>tương</a:t>
            </a:r>
            <a:r>
              <a:rPr lang="en-US" sz="2000" dirty="0">
                <a:latin typeface="Arial (Body)"/>
              </a:rPr>
              <a:t> </a:t>
            </a:r>
            <a:r>
              <a:rPr lang="en-US" sz="2000" dirty="0" err="1">
                <a:latin typeface="Arial (Body)"/>
              </a:rPr>
              <a:t>tác</a:t>
            </a:r>
            <a:r>
              <a:rPr lang="en-US" sz="2000" dirty="0">
                <a:latin typeface="Arial (Body)"/>
              </a:rPr>
              <a:t> </a:t>
            </a:r>
            <a:r>
              <a:rPr lang="en-US" sz="2000" dirty="0" err="1">
                <a:latin typeface="Arial (Body)"/>
              </a:rPr>
              <a:t>trực</a:t>
            </a:r>
            <a:r>
              <a:rPr lang="en-US" sz="2000" dirty="0">
                <a:latin typeface="Arial (Body)"/>
              </a:rPr>
              <a:t> </a:t>
            </a:r>
            <a:r>
              <a:rPr lang="en-US" sz="2000" dirty="0" err="1">
                <a:latin typeface="Arial (Body)"/>
              </a:rPr>
              <a:t>tiếp</a:t>
            </a:r>
            <a:r>
              <a:rPr lang="en-US" sz="2000" dirty="0">
                <a:latin typeface="Arial (Body)"/>
              </a:rPr>
              <a:t> </a:t>
            </a:r>
            <a:r>
              <a:rPr lang="en-US" sz="2000" dirty="0" err="1">
                <a:latin typeface="Arial (Body)"/>
              </a:rPr>
              <a:t>lên</a:t>
            </a:r>
            <a:r>
              <a:rPr lang="en-US" sz="2000" dirty="0">
                <a:latin typeface="Arial (Body)"/>
              </a:rPr>
              <a:t> </a:t>
            </a:r>
            <a:r>
              <a:rPr lang="en-US" sz="2000" dirty="0" err="1">
                <a:latin typeface="Arial (Body)"/>
              </a:rPr>
              <a:t>thiết</a:t>
            </a:r>
            <a:r>
              <a:rPr lang="en-US" sz="2000" dirty="0">
                <a:latin typeface="Arial (Body)"/>
              </a:rPr>
              <a:t> </a:t>
            </a:r>
            <a:r>
              <a:rPr lang="en-US" sz="2000" dirty="0" err="1">
                <a:latin typeface="Arial (Body)"/>
              </a:rPr>
              <a:t>bị</a:t>
            </a:r>
            <a:r>
              <a:rPr lang="en-US" sz="2000" dirty="0">
                <a:latin typeface="Arial (Body)"/>
              </a:rPr>
              <a:t>.</a:t>
            </a:r>
          </a:p>
          <a:p>
            <a:pPr marL="342900" indent="-342900" algn="just">
              <a:lnSpc>
                <a:spcPct val="150000"/>
              </a:lnSpc>
              <a:buFont typeface="Arial" panose="020B0604020202020204" pitchFamily="34" charset="0"/>
              <a:buChar char="•"/>
            </a:pPr>
            <a:r>
              <a:rPr lang="en-US" sz="2000" dirty="0" err="1">
                <a:latin typeface="Arial (Body)"/>
              </a:rPr>
              <a:t>Bổ</a:t>
            </a:r>
            <a:r>
              <a:rPr lang="en-US" sz="2000" dirty="0">
                <a:latin typeface="Arial (Body)"/>
              </a:rPr>
              <a:t> sung </a:t>
            </a:r>
            <a:r>
              <a:rPr lang="en-US" sz="2000" dirty="0" err="1">
                <a:latin typeface="Arial (Body)"/>
              </a:rPr>
              <a:t>thêm</a:t>
            </a:r>
            <a:r>
              <a:rPr lang="en-US" sz="2000" dirty="0">
                <a:latin typeface="Arial (Body)"/>
              </a:rPr>
              <a:t> </a:t>
            </a:r>
            <a:r>
              <a:rPr lang="en-US" sz="2000" dirty="0" err="1">
                <a:latin typeface="Arial (Body)"/>
              </a:rPr>
              <a:t>khả</a:t>
            </a:r>
            <a:r>
              <a:rPr lang="en-US" sz="2000" dirty="0">
                <a:latin typeface="Arial (Body)"/>
              </a:rPr>
              <a:t> </a:t>
            </a:r>
            <a:r>
              <a:rPr lang="en-US" sz="2000" dirty="0" err="1">
                <a:latin typeface="Arial (Body)"/>
              </a:rPr>
              <a:t>năng</a:t>
            </a:r>
            <a:r>
              <a:rPr lang="en-US" sz="2000" dirty="0">
                <a:latin typeface="Arial (Body)"/>
              </a:rPr>
              <a:t> </a:t>
            </a:r>
            <a:r>
              <a:rPr lang="en-US" sz="2000" dirty="0" err="1">
                <a:latin typeface="Arial (Body)"/>
              </a:rPr>
              <a:t>tiết</a:t>
            </a:r>
            <a:r>
              <a:rPr lang="en-US" sz="2000" dirty="0">
                <a:latin typeface="Arial (Body)"/>
              </a:rPr>
              <a:t> </a:t>
            </a:r>
            <a:r>
              <a:rPr lang="en-US" sz="2000" dirty="0" err="1">
                <a:latin typeface="Arial (Body)"/>
              </a:rPr>
              <a:t>kiệm</a:t>
            </a:r>
            <a:r>
              <a:rPr lang="en-US" sz="2000" dirty="0">
                <a:latin typeface="Arial (Body)"/>
              </a:rPr>
              <a:t> </a:t>
            </a:r>
            <a:r>
              <a:rPr lang="en-US" sz="2000" dirty="0" err="1">
                <a:latin typeface="Arial (Body)"/>
              </a:rPr>
              <a:t>điện</a:t>
            </a:r>
            <a:r>
              <a:rPr lang="en-US" sz="2000" dirty="0">
                <a:latin typeface="Arial (Body)"/>
              </a:rPr>
              <a:t> </a:t>
            </a:r>
            <a:r>
              <a:rPr lang="en-US" sz="2000" dirty="0" err="1">
                <a:latin typeface="Arial (Body)"/>
              </a:rPr>
              <a:t>cho</a:t>
            </a:r>
            <a:r>
              <a:rPr lang="en-US" sz="2000" dirty="0">
                <a:latin typeface="Arial (Body)"/>
              </a:rPr>
              <a:t> </a:t>
            </a:r>
            <a:r>
              <a:rPr lang="en-US" sz="2000" dirty="0" err="1">
                <a:latin typeface="Arial (Body)"/>
              </a:rPr>
              <a:t>thiết</a:t>
            </a:r>
            <a:r>
              <a:rPr lang="en-US" sz="2000" dirty="0">
                <a:latin typeface="Arial (Body)"/>
              </a:rPr>
              <a:t> </a:t>
            </a:r>
            <a:r>
              <a:rPr lang="en-US" sz="2000" dirty="0" err="1">
                <a:latin typeface="Arial (Body)"/>
              </a:rPr>
              <a:t>bị</a:t>
            </a:r>
            <a:r>
              <a:rPr lang="en-US" sz="2000" dirty="0">
                <a:latin typeface="Arial (Body)"/>
              </a:rPr>
              <a:t>, </a:t>
            </a:r>
            <a:r>
              <a:rPr lang="en-US" sz="2000" dirty="0" err="1">
                <a:latin typeface="Arial (Body)"/>
              </a:rPr>
              <a:t>các</a:t>
            </a:r>
            <a:r>
              <a:rPr lang="en-US" sz="2000" dirty="0">
                <a:latin typeface="Arial (Body)"/>
              </a:rPr>
              <a:t> </a:t>
            </a:r>
            <a:r>
              <a:rPr lang="en-US" sz="2000" dirty="0" err="1">
                <a:latin typeface="Arial (Body)"/>
              </a:rPr>
              <a:t>lệnh</a:t>
            </a:r>
            <a:r>
              <a:rPr lang="en-US" sz="2000" dirty="0">
                <a:latin typeface="Arial (Body)"/>
              </a:rPr>
              <a:t> </a:t>
            </a:r>
            <a:r>
              <a:rPr lang="en-US" sz="2000" dirty="0" err="1">
                <a:latin typeface="Arial (Body)"/>
              </a:rPr>
              <a:t>điều</a:t>
            </a:r>
            <a:r>
              <a:rPr lang="en-US" sz="2000" dirty="0">
                <a:latin typeface="Arial (Body)"/>
              </a:rPr>
              <a:t> </a:t>
            </a:r>
            <a:r>
              <a:rPr lang="en-US" sz="2000" dirty="0" err="1">
                <a:latin typeface="Arial (Body)"/>
              </a:rPr>
              <a:t>khiển</a:t>
            </a:r>
            <a:r>
              <a:rPr lang="en-US" sz="2000" dirty="0">
                <a:latin typeface="Arial (Body)"/>
              </a:rPr>
              <a:t> </a:t>
            </a:r>
            <a:r>
              <a:rPr lang="en-US" sz="2000" dirty="0" err="1">
                <a:latin typeface="Arial (Body)"/>
              </a:rPr>
              <a:t>phần</a:t>
            </a:r>
            <a:r>
              <a:rPr lang="en-US" sz="2000" dirty="0">
                <a:latin typeface="Arial (Body)"/>
              </a:rPr>
              <a:t> </a:t>
            </a:r>
            <a:r>
              <a:rPr lang="en-US" sz="2000" dirty="0" err="1">
                <a:latin typeface="Arial (Body)"/>
              </a:rPr>
              <a:t>cứng</a:t>
            </a:r>
            <a:r>
              <a:rPr lang="en-US" sz="2000" dirty="0">
                <a:latin typeface="Arial (Body)"/>
              </a:rPr>
              <a:t> </a:t>
            </a:r>
            <a:r>
              <a:rPr lang="en-US" sz="2000" dirty="0" err="1">
                <a:latin typeface="Arial (Body)"/>
              </a:rPr>
              <a:t>từ</a:t>
            </a:r>
            <a:r>
              <a:rPr lang="en-US" sz="2000" dirty="0">
                <a:latin typeface="Arial (Body)"/>
              </a:rPr>
              <a:t> xa.</a:t>
            </a:r>
          </a:p>
        </p:txBody>
      </p:sp>
    </p:spTree>
    <p:extLst>
      <p:ext uri="{BB962C8B-B14F-4D97-AF65-F5344CB8AC3E}">
        <p14:creationId xmlns:p14="http://schemas.microsoft.com/office/powerpoint/2010/main" val="706154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4BC8F-4EAB-0060-BE50-9F6C52F1CE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897E1-D912-9E77-6915-A63C26839892}"/>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Content Placeholder 2">
            <a:extLst>
              <a:ext uri="{FF2B5EF4-FFF2-40B4-BE49-F238E27FC236}">
                <a16:creationId xmlns:a16="http://schemas.microsoft.com/office/drawing/2014/main" id="{03CE9B66-78F5-964B-F068-6E49A44118E3}"/>
              </a:ext>
            </a:extLst>
          </p:cNvPr>
          <p:cNvSpPr>
            <a:spLocks noGrp="1"/>
          </p:cNvSpPr>
          <p:nvPr>
            <p:ph sz="quarter" idx="13"/>
          </p:nvPr>
        </p:nvSpPr>
        <p:spPr>
          <a:xfrm>
            <a:off x="4614109" y="2847817"/>
            <a:ext cx="7391400" cy="1162366"/>
          </a:xfrm>
        </p:spPr>
        <p:txBody>
          <a:bodyPr/>
          <a:lstStyle/>
          <a:p>
            <a:pPr marL="571500" indent="-571500" algn="ctr">
              <a:buAutoNum type="romanUcPeriod"/>
            </a:pP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Đặt</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vấn</a:t>
            </a:r>
            <a:r>
              <a:rPr lang="en-US" sz="5400" dirty="0">
                <a:latin typeface="Arial" panose="020B0604020202020204" pitchFamily="34" charset="0"/>
                <a:cs typeface="Arial" panose="020B0604020202020204" pitchFamily="34" charset="0"/>
              </a:rPr>
              <a:t> </a:t>
            </a:r>
            <a:r>
              <a:rPr lang="en-US" sz="5400" dirty="0" err="1">
                <a:latin typeface="Arial" panose="020B0604020202020204" pitchFamily="34" charset="0"/>
                <a:cs typeface="Arial" panose="020B0604020202020204" pitchFamily="34" charset="0"/>
              </a:rPr>
              <a:t>đề</a:t>
            </a:r>
            <a:endParaRPr 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399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C6313A-58E8-2008-49DC-F2F967B078CB}"/>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54768A72-BBD3-84D3-8FAD-270580D3AC3A}"/>
              </a:ext>
            </a:extLst>
          </p:cNvPr>
          <p:cNvSpPr>
            <a:spLocks noGrp="1"/>
          </p:cNvSpPr>
          <p:nvPr>
            <p:ph type="title"/>
          </p:nvPr>
        </p:nvSpPr>
        <p:spPr/>
        <p:txBody>
          <a:bodyPr/>
          <a:lstStyle/>
          <a:p>
            <a:r>
              <a:rPr lang="en-US" dirty="0"/>
              <a:t>I. </a:t>
            </a:r>
            <a:r>
              <a:rPr lang="en-US" dirty="0" err="1"/>
              <a:t>Đặt</a:t>
            </a:r>
            <a:r>
              <a:rPr lang="en-US" dirty="0"/>
              <a:t> </a:t>
            </a:r>
            <a:r>
              <a:rPr lang="en-US" dirty="0" err="1"/>
              <a:t>vấn</a:t>
            </a:r>
            <a:r>
              <a:rPr lang="en-US" dirty="0"/>
              <a:t> </a:t>
            </a:r>
            <a:r>
              <a:rPr lang="en-US" dirty="0" err="1"/>
              <a:t>đề</a:t>
            </a:r>
            <a:endParaRPr lang="en-US" dirty="0"/>
          </a:p>
        </p:txBody>
      </p:sp>
      <p:sp>
        <p:nvSpPr>
          <p:cNvPr id="7" name="TextBox 6">
            <a:extLst>
              <a:ext uri="{FF2B5EF4-FFF2-40B4-BE49-F238E27FC236}">
                <a16:creationId xmlns:a16="http://schemas.microsoft.com/office/drawing/2014/main" id="{4428C544-3A56-3D64-E6E4-B6923EB41F59}"/>
              </a:ext>
            </a:extLst>
          </p:cNvPr>
          <p:cNvSpPr txBox="1"/>
          <p:nvPr/>
        </p:nvSpPr>
        <p:spPr>
          <a:xfrm>
            <a:off x="338736" y="719165"/>
            <a:ext cx="4369290" cy="461665"/>
          </a:xfrm>
          <a:prstGeom prst="rect">
            <a:avLst/>
          </a:prstGeom>
          <a:noFill/>
        </p:spPr>
        <p:txBody>
          <a:bodyPr wrap="square" rtlCol="0">
            <a:spAutoFit/>
          </a:bodyPr>
          <a:lstStyle/>
          <a:p>
            <a:r>
              <a:rPr lang="en-US" sz="2400" b="1" dirty="0">
                <a:solidFill>
                  <a:schemeClr val="bg1"/>
                </a:solidFill>
              </a:rPr>
              <a:t>1. </a:t>
            </a:r>
            <a:r>
              <a:rPr lang="en-US" sz="2400" b="1" dirty="0" err="1">
                <a:solidFill>
                  <a:schemeClr val="bg1"/>
                </a:solidFill>
              </a:rPr>
              <a:t>Tổng</a:t>
            </a:r>
            <a:r>
              <a:rPr lang="en-US" sz="2400" b="1" dirty="0">
                <a:solidFill>
                  <a:schemeClr val="bg1"/>
                </a:solidFill>
              </a:rPr>
              <a:t> </a:t>
            </a:r>
            <a:r>
              <a:rPr lang="en-US" sz="2400" b="1" dirty="0" err="1">
                <a:solidFill>
                  <a:schemeClr val="bg1"/>
                </a:solidFill>
              </a:rPr>
              <a:t>quan</a:t>
            </a:r>
            <a:r>
              <a:rPr lang="en-US" sz="2400" b="1" dirty="0">
                <a:solidFill>
                  <a:schemeClr val="bg1"/>
                </a:solidFill>
              </a:rPr>
              <a:t> </a:t>
            </a:r>
            <a:r>
              <a:rPr lang="en-US" sz="2400" b="1" dirty="0" err="1">
                <a:solidFill>
                  <a:schemeClr val="bg1"/>
                </a:solidFill>
              </a:rPr>
              <a:t>đề</a:t>
            </a:r>
            <a:r>
              <a:rPr lang="en-US" sz="2400" b="1" dirty="0">
                <a:solidFill>
                  <a:schemeClr val="bg1"/>
                </a:solidFill>
              </a:rPr>
              <a:t> </a:t>
            </a:r>
            <a:r>
              <a:rPr lang="en-US" sz="2400" b="1" dirty="0" err="1">
                <a:solidFill>
                  <a:schemeClr val="bg1"/>
                </a:solidFill>
              </a:rPr>
              <a:t>tài</a:t>
            </a:r>
            <a:endParaRPr lang="en-US" sz="2400" b="1" dirty="0">
              <a:solidFill>
                <a:schemeClr val="bg1"/>
              </a:solidFill>
            </a:endParaRPr>
          </a:p>
        </p:txBody>
      </p:sp>
      <p:pic>
        <p:nvPicPr>
          <p:cNvPr id="9" name="Picture 8" descr="A map of the north korean peninsula&#10;&#10;AI-generated content may be incorrect.">
            <a:extLst>
              <a:ext uri="{FF2B5EF4-FFF2-40B4-BE49-F238E27FC236}">
                <a16:creationId xmlns:a16="http://schemas.microsoft.com/office/drawing/2014/main" id="{4ED6D5BB-90F1-F8D4-92DF-6B769A86B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385" y="1132754"/>
            <a:ext cx="3643669" cy="2079182"/>
          </a:xfrm>
          <a:prstGeom prst="rect">
            <a:avLst/>
          </a:prstGeom>
        </p:spPr>
      </p:pic>
      <p:sp>
        <p:nvSpPr>
          <p:cNvPr id="10" name="TextBox 9">
            <a:extLst>
              <a:ext uri="{FF2B5EF4-FFF2-40B4-BE49-F238E27FC236}">
                <a16:creationId xmlns:a16="http://schemas.microsoft.com/office/drawing/2014/main" id="{A3C896E2-FC96-A796-EDB6-C0D57324C01E}"/>
              </a:ext>
            </a:extLst>
          </p:cNvPr>
          <p:cNvSpPr txBox="1"/>
          <p:nvPr/>
        </p:nvSpPr>
        <p:spPr>
          <a:xfrm>
            <a:off x="338735" y="1375379"/>
            <a:ext cx="5933595" cy="4444935"/>
          </a:xfrm>
          <a:prstGeom prst="rect">
            <a:avLst/>
          </a:prstGeom>
          <a:noFill/>
        </p:spPr>
        <p:txBody>
          <a:bodyPr wrap="square" rtlCol="0">
            <a:spAutoFit/>
          </a:bodyPr>
          <a:lstStyle/>
          <a:p>
            <a:pPr algn="just">
              <a:lnSpc>
                <a:spcPct val="200000"/>
              </a:lnSpc>
            </a:pPr>
            <a:r>
              <a:rPr lang="vi-VN" dirty="0"/>
              <a:t>Nhà máy điện hạt nhân ở Việt Nam đang là xu thế trong ngành công nghiệp điện. Việc phát triển điện hạt nhân cũng đi kèm với tính bền vững bảo vệ môi trường. Ở phía Đông Bắc Việt Nam, cách khoảng 200km có 3 nhà máy điện hạt nhân đang hoạt động tại Trung Quốc. Với những sự thảm họa liên quan đến tai nạn nhà máy điện hạt nhân, việc giám sát môi trường tại các khu vực có nguy cơ xảy ra rò rỉ phóng xạ là rất cần thiết.</a:t>
            </a:r>
            <a:endParaRPr lang="en-US" dirty="0"/>
          </a:p>
        </p:txBody>
      </p:sp>
      <p:pic>
        <p:nvPicPr>
          <p:cNvPr id="3" name="Picture 2" descr="A map of the country&#10;&#10;AI-generated content may be incorrect.">
            <a:extLst>
              <a:ext uri="{FF2B5EF4-FFF2-40B4-BE49-F238E27FC236}">
                <a16:creationId xmlns:a16="http://schemas.microsoft.com/office/drawing/2014/main" id="{A4C071C3-BF1A-FCA9-1E9B-E3BD4DB57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410" y="3480689"/>
            <a:ext cx="4079618" cy="2574157"/>
          </a:xfrm>
          <a:prstGeom prst="rect">
            <a:avLst/>
          </a:prstGeom>
        </p:spPr>
      </p:pic>
      <p:sp>
        <p:nvSpPr>
          <p:cNvPr id="5" name="TextBox 4">
            <a:extLst>
              <a:ext uri="{FF2B5EF4-FFF2-40B4-BE49-F238E27FC236}">
                <a16:creationId xmlns:a16="http://schemas.microsoft.com/office/drawing/2014/main" id="{3B2DF233-AA56-6FD8-F978-05F73ADF988D}"/>
              </a:ext>
            </a:extLst>
          </p:cNvPr>
          <p:cNvSpPr txBox="1"/>
          <p:nvPr/>
        </p:nvSpPr>
        <p:spPr>
          <a:xfrm>
            <a:off x="7424680" y="3218391"/>
            <a:ext cx="3607078" cy="338554"/>
          </a:xfrm>
          <a:prstGeom prst="rect">
            <a:avLst/>
          </a:prstGeom>
          <a:noFill/>
        </p:spPr>
        <p:txBody>
          <a:bodyPr wrap="none" rtlCol="0">
            <a:spAutoFit/>
          </a:bodyPr>
          <a:lstStyle/>
          <a:p>
            <a:r>
              <a:rPr lang="en-US" sz="1600" i="1" dirty="0" err="1"/>
              <a:t>Hình</a:t>
            </a:r>
            <a:r>
              <a:rPr lang="en-US" sz="1600" i="1" dirty="0"/>
              <a:t> 1.1. </a:t>
            </a:r>
            <a:r>
              <a:rPr lang="en-US" sz="1600" i="1" dirty="0" err="1"/>
              <a:t>Vị</a:t>
            </a:r>
            <a:r>
              <a:rPr lang="en-US" sz="1600" i="1" dirty="0"/>
              <a:t> </a:t>
            </a:r>
            <a:r>
              <a:rPr lang="en-US" sz="1600" i="1" dirty="0" err="1"/>
              <a:t>trí</a:t>
            </a:r>
            <a:r>
              <a:rPr lang="en-US" sz="1600" i="1" dirty="0"/>
              <a:t> 3 </a:t>
            </a:r>
            <a:r>
              <a:rPr lang="en-US" sz="1600" i="1" dirty="0" err="1"/>
              <a:t>nhà</a:t>
            </a:r>
            <a:r>
              <a:rPr lang="en-US" sz="1600" i="1" dirty="0"/>
              <a:t> </a:t>
            </a:r>
            <a:r>
              <a:rPr lang="en-US" sz="1600" i="1" dirty="0" err="1"/>
              <a:t>máy</a:t>
            </a:r>
            <a:r>
              <a:rPr lang="en-US" sz="1600" i="1" dirty="0"/>
              <a:t> </a:t>
            </a:r>
            <a:r>
              <a:rPr lang="en-US" sz="1600" i="1" dirty="0" err="1"/>
              <a:t>điện</a:t>
            </a:r>
            <a:r>
              <a:rPr lang="en-US" sz="1600" i="1" dirty="0"/>
              <a:t> </a:t>
            </a:r>
            <a:r>
              <a:rPr lang="en-US" sz="1600" i="1" dirty="0" err="1"/>
              <a:t>hạt</a:t>
            </a:r>
            <a:r>
              <a:rPr lang="en-US" sz="1600" i="1" dirty="0"/>
              <a:t> </a:t>
            </a:r>
            <a:r>
              <a:rPr lang="en-US" sz="1600" i="1" dirty="0" err="1"/>
              <a:t>nhân</a:t>
            </a:r>
            <a:r>
              <a:rPr lang="en-US" sz="1600" i="1" dirty="0"/>
              <a:t> </a:t>
            </a:r>
          </a:p>
        </p:txBody>
      </p:sp>
      <p:sp>
        <p:nvSpPr>
          <p:cNvPr id="6" name="TextBox 5">
            <a:extLst>
              <a:ext uri="{FF2B5EF4-FFF2-40B4-BE49-F238E27FC236}">
                <a16:creationId xmlns:a16="http://schemas.microsoft.com/office/drawing/2014/main" id="{3B838063-9B7F-1D0B-8C43-BCC2CCB9DF4C}"/>
              </a:ext>
            </a:extLst>
          </p:cNvPr>
          <p:cNvSpPr txBox="1"/>
          <p:nvPr/>
        </p:nvSpPr>
        <p:spPr>
          <a:xfrm>
            <a:off x="6664495" y="6054846"/>
            <a:ext cx="5235216" cy="338554"/>
          </a:xfrm>
          <a:prstGeom prst="rect">
            <a:avLst/>
          </a:prstGeom>
          <a:noFill/>
        </p:spPr>
        <p:txBody>
          <a:bodyPr wrap="none" rtlCol="0">
            <a:spAutoFit/>
          </a:bodyPr>
          <a:lstStyle/>
          <a:p>
            <a:r>
              <a:rPr lang="en-US" sz="1600" i="1" dirty="0" err="1"/>
              <a:t>Hình</a:t>
            </a:r>
            <a:r>
              <a:rPr lang="en-US" sz="1600" i="1" dirty="0"/>
              <a:t> 1.2. </a:t>
            </a:r>
            <a:r>
              <a:rPr lang="en-US" sz="1600" i="1" dirty="0" err="1"/>
              <a:t>Bản</a:t>
            </a:r>
            <a:r>
              <a:rPr lang="en-US" sz="1600" i="1" dirty="0"/>
              <a:t> </a:t>
            </a:r>
            <a:r>
              <a:rPr lang="en-US" sz="1600" i="1" dirty="0" err="1"/>
              <a:t>đồ</a:t>
            </a:r>
            <a:r>
              <a:rPr lang="en-US" sz="1600" i="1" dirty="0"/>
              <a:t> </a:t>
            </a:r>
            <a:r>
              <a:rPr lang="en-US" sz="1600" i="1" dirty="0" err="1"/>
              <a:t>mô</a:t>
            </a:r>
            <a:r>
              <a:rPr lang="en-US" sz="1600" i="1" dirty="0"/>
              <a:t> </a:t>
            </a:r>
            <a:r>
              <a:rPr lang="en-US" sz="1600" i="1" dirty="0" err="1"/>
              <a:t>tả</a:t>
            </a:r>
            <a:r>
              <a:rPr lang="en-US" sz="1600" i="1" dirty="0"/>
              <a:t> </a:t>
            </a:r>
            <a:r>
              <a:rPr lang="en-US" sz="1600" i="1" dirty="0" err="1"/>
              <a:t>đám</a:t>
            </a:r>
            <a:r>
              <a:rPr lang="en-US" sz="1600" i="1" dirty="0"/>
              <a:t> </a:t>
            </a:r>
            <a:r>
              <a:rPr lang="en-US" sz="1600" i="1" dirty="0" err="1"/>
              <a:t>mây</a:t>
            </a:r>
            <a:r>
              <a:rPr lang="en-US" sz="1600" i="1" dirty="0"/>
              <a:t> </a:t>
            </a:r>
            <a:r>
              <a:rPr lang="en-US" sz="1600" i="1" dirty="0" err="1"/>
              <a:t>phóng</a:t>
            </a:r>
            <a:r>
              <a:rPr lang="en-US" sz="1600" i="1" dirty="0"/>
              <a:t> </a:t>
            </a:r>
            <a:r>
              <a:rPr lang="en-US" sz="1600" i="1" dirty="0" err="1"/>
              <a:t>xạ</a:t>
            </a:r>
            <a:r>
              <a:rPr lang="en-US" sz="1600" i="1" dirty="0"/>
              <a:t> </a:t>
            </a:r>
            <a:r>
              <a:rPr lang="en-US" sz="1600" i="1" dirty="0" err="1"/>
              <a:t>vụ</a:t>
            </a:r>
            <a:r>
              <a:rPr lang="en-US" sz="1600" i="1" dirty="0"/>
              <a:t> </a:t>
            </a:r>
            <a:r>
              <a:rPr lang="en-US" sz="1600" i="1" dirty="0" err="1"/>
              <a:t>nổ</a:t>
            </a:r>
            <a:r>
              <a:rPr lang="en-US" sz="1600" i="1" dirty="0"/>
              <a:t> Chernobyl</a:t>
            </a:r>
          </a:p>
        </p:txBody>
      </p:sp>
    </p:spTree>
    <p:extLst>
      <p:ext uri="{BB962C8B-B14F-4D97-AF65-F5344CB8AC3E}">
        <p14:creationId xmlns:p14="http://schemas.microsoft.com/office/powerpoint/2010/main" val="1390289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323C0-D2D4-2997-2C69-C01BCE44530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D1E8C4-9237-CBA0-7E61-93C5C29F1689}"/>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1FE666CF-2154-BA00-64BF-ABCB1798876A}"/>
              </a:ext>
            </a:extLst>
          </p:cNvPr>
          <p:cNvSpPr>
            <a:spLocks noGrp="1"/>
          </p:cNvSpPr>
          <p:nvPr>
            <p:ph type="title"/>
          </p:nvPr>
        </p:nvSpPr>
        <p:spPr/>
        <p:txBody>
          <a:bodyPr/>
          <a:lstStyle/>
          <a:p>
            <a:r>
              <a:rPr lang="en-US" dirty="0"/>
              <a:t>I. </a:t>
            </a:r>
            <a:r>
              <a:rPr lang="en-US" dirty="0" err="1"/>
              <a:t>Đặt</a:t>
            </a:r>
            <a:r>
              <a:rPr lang="en-US" dirty="0"/>
              <a:t> </a:t>
            </a:r>
            <a:r>
              <a:rPr lang="en-US" dirty="0" err="1"/>
              <a:t>vấn</a:t>
            </a:r>
            <a:r>
              <a:rPr lang="en-US" dirty="0"/>
              <a:t> </a:t>
            </a:r>
            <a:r>
              <a:rPr lang="en-US" dirty="0" err="1"/>
              <a:t>đề</a:t>
            </a:r>
            <a:endParaRPr lang="en-US" dirty="0"/>
          </a:p>
        </p:txBody>
      </p:sp>
      <p:sp>
        <p:nvSpPr>
          <p:cNvPr id="7" name="TextBox 6">
            <a:extLst>
              <a:ext uri="{FF2B5EF4-FFF2-40B4-BE49-F238E27FC236}">
                <a16:creationId xmlns:a16="http://schemas.microsoft.com/office/drawing/2014/main" id="{0C560548-4BDE-D2EF-2417-AB94B1FA836F}"/>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1. </a:t>
            </a:r>
            <a:r>
              <a:rPr lang="en-US" sz="2400" b="1" dirty="0" err="1">
                <a:solidFill>
                  <a:schemeClr val="bg1"/>
                </a:solidFill>
              </a:rPr>
              <a:t>Tổng</a:t>
            </a:r>
            <a:r>
              <a:rPr lang="en-US" sz="2400" b="1" dirty="0">
                <a:solidFill>
                  <a:schemeClr val="bg1"/>
                </a:solidFill>
              </a:rPr>
              <a:t> </a:t>
            </a:r>
            <a:r>
              <a:rPr lang="en-US" sz="2400" b="1" dirty="0" err="1">
                <a:solidFill>
                  <a:schemeClr val="bg1"/>
                </a:solidFill>
              </a:rPr>
              <a:t>quan</a:t>
            </a:r>
            <a:r>
              <a:rPr lang="en-US" sz="2400" b="1" dirty="0">
                <a:solidFill>
                  <a:schemeClr val="bg1"/>
                </a:solidFill>
              </a:rPr>
              <a:t> </a:t>
            </a:r>
            <a:r>
              <a:rPr lang="en-US" sz="2400" b="1" dirty="0" err="1">
                <a:solidFill>
                  <a:schemeClr val="bg1"/>
                </a:solidFill>
              </a:rPr>
              <a:t>đề</a:t>
            </a:r>
            <a:r>
              <a:rPr lang="en-US" sz="2400" b="1" dirty="0">
                <a:solidFill>
                  <a:schemeClr val="bg1"/>
                </a:solidFill>
              </a:rPr>
              <a:t> </a:t>
            </a:r>
            <a:r>
              <a:rPr lang="en-US" sz="2400" b="1" dirty="0" err="1">
                <a:solidFill>
                  <a:schemeClr val="bg1"/>
                </a:solidFill>
              </a:rPr>
              <a:t>tài</a:t>
            </a:r>
            <a:endParaRPr lang="en-US" sz="2400" b="1" dirty="0">
              <a:solidFill>
                <a:schemeClr val="bg1"/>
              </a:solidFill>
            </a:endParaRPr>
          </a:p>
        </p:txBody>
      </p:sp>
      <p:sp>
        <p:nvSpPr>
          <p:cNvPr id="5" name="TextBox 4">
            <a:extLst>
              <a:ext uri="{FF2B5EF4-FFF2-40B4-BE49-F238E27FC236}">
                <a16:creationId xmlns:a16="http://schemas.microsoft.com/office/drawing/2014/main" id="{D4200668-46C8-010A-8C32-A842BB4B1B93}"/>
              </a:ext>
            </a:extLst>
          </p:cNvPr>
          <p:cNvSpPr txBox="1"/>
          <p:nvPr/>
        </p:nvSpPr>
        <p:spPr>
          <a:xfrm>
            <a:off x="277736" y="1180830"/>
            <a:ext cx="5818264" cy="4305730"/>
          </a:xfrm>
          <a:prstGeom prst="rect">
            <a:avLst/>
          </a:prstGeom>
          <a:noFill/>
        </p:spPr>
        <p:txBody>
          <a:bodyPr wrap="square" rtlCol="0">
            <a:spAutoFit/>
          </a:bodyPr>
          <a:lstStyle/>
          <a:p>
            <a:pPr algn="just">
              <a:lnSpc>
                <a:spcPct val="200000"/>
              </a:lnSpc>
            </a:pPr>
            <a:r>
              <a:rPr lang="en-US" sz="2000" i="1" dirty="0" err="1">
                <a:latin typeface="Arial" panose="020B0604020202020204" pitchFamily="34" charset="0"/>
                <a:ea typeface="Calibri" panose="020F0502020204030204" pitchFamily="34" charset="0"/>
                <a:cs typeface="Arial" panose="020B0604020202020204" pitchFamily="34" charset="0"/>
              </a:rPr>
              <a:t>Dữ</a:t>
            </a:r>
            <a:r>
              <a:rPr lang="en-US" sz="2000" i="1" dirty="0">
                <a:latin typeface="Arial" panose="020B0604020202020204" pitchFamily="34" charset="0"/>
                <a:ea typeface="Calibri" panose="020F0502020204030204" pitchFamily="34" charset="0"/>
                <a:cs typeface="Arial" panose="020B0604020202020204" pitchFamily="34" charset="0"/>
              </a:rPr>
              <a:t> </a:t>
            </a:r>
            <a:r>
              <a:rPr lang="en-US" sz="2000" i="1" dirty="0" err="1">
                <a:latin typeface="Arial" panose="020B0604020202020204" pitchFamily="34" charset="0"/>
                <a:ea typeface="Calibri" panose="020F0502020204030204" pitchFamily="34" charset="0"/>
                <a:cs typeface="Arial" panose="020B0604020202020204" pitchFamily="34" charset="0"/>
              </a:rPr>
              <a:t>liệu</a:t>
            </a:r>
            <a:r>
              <a:rPr lang="en-US" sz="2000" i="1" dirty="0">
                <a:latin typeface="Arial" panose="020B0604020202020204" pitchFamily="34" charset="0"/>
                <a:ea typeface="Calibri" panose="020F0502020204030204" pitchFamily="34" charset="0"/>
                <a:cs typeface="Arial" panose="020B0604020202020204" pitchFamily="34" charset="0"/>
              </a:rPr>
              <a:t> </a:t>
            </a:r>
            <a:r>
              <a:rPr lang="en-US" sz="2000" i="1" dirty="0" err="1">
                <a:latin typeface="Arial" panose="020B0604020202020204" pitchFamily="34" charset="0"/>
                <a:ea typeface="Calibri" panose="020F0502020204030204" pitchFamily="34" charset="0"/>
                <a:cs typeface="Arial" panose="020B0604020202020204" pitchFamily="34" charset="0"/>
              </a:rPr>
              <a:t>phóng</a:t>
            </a:r>
            <a:r>
              <a:rPr lang="en-US" sz="2000" i="1" dirty="0">
                <a:latin typeface="Arial" panose="020B0604020202020204" pitchFamily="34" charset="0"/>
                <a:ea typeface="Calibri" panose="020F0502020204030204" pitchFamily="34" charset="0"/>
                <a:cs typeface="Arial" panose="020B0604020202020204" pitchFamily="34" charset="0"/>
              </a:rPr>
              <a:t> </a:t>
            </a:r>
            <a:r>
              <a:rPr lang="en-US" sz="2000" i="1" dirty="0" err="1">
                <a:latin typeface="Arial" panose="020B0604020202020204" pitchFamily="34" charset="0"/>
                <a:ea typeface="Calibri" panose="020F0502020204030204" pitchFamily="34" charset="0"/>
                <a:cs typeface="Arial" panose="020B0604020202020204" pitchFamily="34" charset="0"/>
              </a:rPr>
              <a:t>xạ</a:t>
            </a:r>
            <a:endParaRPr lang="en-US" sz="2000" i="1" dirty="0">
              <a:latin typeface="Arial" panose="020B0604020202020204" pitchFamily="34" charset="0"/>
              <a:ea typeface="Calibri" panose="020F0502020204030204" pitchFamily="34" charset="0"/>
              <a:cs typeface="Arial" panose="020B0604020202020204" pitchFamily="34" charset="0"/>
            </a:endParaRPr>
          </a:p>
          <a:p>
            <a:pPr algn="just">
              <a:lnSpc>
                <a:spcPct val="200000"/>
              </a:lnSpc>
            </a:pPr>
            <a:r>
              <a:rPr lang="en-US" sz="2000" dirty="0" err="1">
                <a:latin typeface="Arial" panose="020B0604020202020204" pitchFamily="34" charset="0"/>
                <a:ea typeface="Calibri" panose="020F0502020204030204" pitchFamily="34" charset="0"/>
                <a:cs typeface="Arial" panose="020B0604020202020204" pitchFamily="34" charset="0"/>
              </a:rPr>
              <a:t>Dữ</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liệu</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phóng</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xạ</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là</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dạng</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dữ</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liệu</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theo</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sự</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kiện</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cần</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được</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theo</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dõi</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liên</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tục</a:t>
            </a:r>
            <a:r>
              <a:rPr lang="en-US" sz="2000" dirty="0">
                <a:latin typeface="Arial" panose="020B0604020202020204" pitchFamily="34" charset="0"/>
                <a:ea typeface="Calibri" panose="020F0502020204030204" pitchFamily="34" charset="0"/>
                <a:cs typeface="Arial" panose="020B0604020202020204" pitchFamily="34" charset="0"/>
              </a:rPr>
              <a:t>.</a:t>
            </a:r>
          </a:p>
          <a:p>
            <a:pPr algn="just">
              <a:lnSpc>
                <a:spcPct val="200000"/>
              </a:lnSpc>
            </a:pPr>
            <a:r>
              <a:rPr lang="en-US" sz="2000" dirty="0">
                <a:latin typeface="Arial" panose="020B0604020202020204" pitchFamily="34" charset="0"/>
                <a:ea typeface="Calibri" panose="020F0502020204030204" pitchFamily="34" charset="0"/>
                <a:cs typeface="Arial" panose="020B0604020202020204" pitchFamily="34" charset="0"/>
              </a:rPr>
              <a:t>=&gt; D</a:t>
            </a:r>
            <a:r>
              <a:rPr lang="vi-VN" sz="2000" dirty="0">
                <a:latin typeface="Arial" panose="020B0604020202020204" pitchFamily="34" charset="0"/>
                <a:ea typeface="Calibri" panose="020F0502020204030204" pitchFamily="34" charset="0"/>
                <a:cs typeface="Arial" panose="020B0604020202020204" pitchFamily="34" charset="0"/>
              </a:rPr>
              <a:t>o vậy, dữ liệu phóng xạ</a:t>
            </a:r>
            <a:r>
              <a:rPr lang="en-US" sz="2000" dirty="0">
                <a:latin typeface="Arial" panose="020B0604020202020204" pitchFamily="34" charset="0"/>
                <a:ea typeface="Calibri" panose="020F0502020204030204" pitchFamily="34" charset="0"/>
                <a:cs typeface="Arial" panose="020B0604020202020204" pitchFamily="34" charset="0"/>
              </a:rPr>
              <a:t> </a:t>
            </a:r>
            <a:r>
              <a:rPr lang="vi-VN" sz="2000" dirty="0">
                <a:latin typeface="Arial" panose="020B0604020202020204" pitchFamily="34" charset="0"/>
                <a:ea typeface="Calibri" panose="020F0502020204030204" pitchFamily="34" charset="0"/>
                <a:cs typeface="Arial" panose="020B0604020202020204" pitchFamily="34" charset="0"/>
              </a:rPr>
              <a:t>là dữ liệu cần được thu thập riêng biệt. </a:t>
            </a:r>
            <a:r>
              <a:rPr lang="en-US" sz="2000" dirty="0" err="1">
                <a:latin typeface="Arial" panose="020B0604020202020204" pitchFamily="34" charset="0"/>
                <a:ea typeface="Calibri" panose="020F0502020204030204" pitchFamily="34" charset="0"/>
                <a:cs typeface="Arial" panose="020B0604020202020204" pitchFamily="34" charset="0"/>
              </a:rPr>
              <a:t>Để</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err="1">
                <a:latin typeface="Arial" panose="020B0604020202020204" pitchFamily="34" charset="0"/>
                <a:ea typeface="Calibri" panose="020F0502020204030204" pitchFamily="34" charset="0"/>
                <a:cs typeface="Arial" panose="020B0604020202020204" pitchFamily="34" charset="0"/>
              </a:rPr>
              <a:t>đảm</a:t>
            </a:r>
            <a:r>
              <a:rPr lang="en-US" sz="2000" dirty="0">
                <a:latin typeface="Arial" panose="020B0604020202020204" pitchFamily="34" charset="0"/>
                <a:ea typeface="Calibri" panose="020F0502020204030204" pitchFamily="34" charset="0"/>
                <a:cs typeface="Arial" panose="020B0604020202020204" pitchFamily="34" charset="0"/>
              </a:rPr>
              <a:t> </a:t>
            </a:r>
            <a:r>
              <a:rPr lang="vi-VN" sz="2000" dirty="0">
                <a:latin typeface="Arial" panose="020B0604020202020204" pitchFamily="34" charset="0"/>
                <a:ea typeface="Calibri" panose="020F0502020204030204" pitchFamily="34" charset="0"/>
                <a:cs typeface="Arial" panose="020B0604020202020204" pitchFamily="34" charset="0"/>
              </a:rPr>
              <a:t>bảo</a:t>
            </a:r>
            <a:r>
              <a:rPr lang="en-US" sz="2000" dirty="0">
                <a:latin typeface="Arial" panose="020B0604020202020204" pitchFamily="34" charset="0"/>
                <a:ea typeface="Calibri" panose="020F0502020204030204" pitchFamily="34" charset="0"/>
                <a:cs typeface="Arial" panose="020B0604020202020204" pitchFamily="34" charset="0"/>
              </a:rPr>
              <a:t> </a:t>
            </a:r>
            <a:r>
              <a:rPr lang="vi-VN" sz="2000" dirty="0">
                <a:latin typeface="Arial" panose="020B0604020202020204" pitchFamily="34" charset="0"/>
                <a:ea typeface="Calibri" panose="020F0502020204030204" pitchFamily="34" charset="0"/>
                <a:cs typeface="Arial" panose="020B0604020202020204" pitchFamily="34" charset="0"/>
              </a:rPr>
              <a:t>hệ thống sẽ tách biệt thành hai phần riêng biệt trong một thiết bị IoT, </a:t>
            </a:r>
            <a:r>
              <a:rPr lang="vi-VN" sz="2000" b="1" dirty="0">
                <a:latin typeface="Arial" panose="020B0604020202020204" pitchFamily="34" charset="0"/>
                <a:ea typeface="Calibri" panose="020F0502020204030204" pitchFamily="34" charset="0"/>
                <a:cs typeface="Arial" panose="020B0604020202020204" pitchFamily="34" charset="0"/>
              </a:rPr>
              <a:t>khối cảm biến và</a:t>
            </a:r>
            <a:r>
              <a:rPr lang="en-US" sz="2000" b="1" dirty="0">
                <a:latin typeface="Arial" panose="020B0604020202020204" pitchFamily="34" charset="0"/>
                <a:ea typeface="Calibri" panose="020F0502020204030204" pitchFamily="34" charset="0"/>
                <a:cs typeface="Arial" panose="020B0604020202020204" pitchFamily="34" charset="0"/>
              </a:rPr>
              <a:t> </a:t>
            </a:r>
            <a:r>
              <a:rPr lang="vi-VN" sz="2000" b="1" dirty="0">
                <a:latin typeface="Arial" panose="020B0604020202020204" pitchFamily="34" charset="0"/>
                <a:ea typeface="Calibri" panose="020F0502020204030204" pitchFamily="34" charset="0"/>
                <a:cs typeface="Arial" panose="020B0604020202020204" pitchFamily="34" charset="0"/>
              </a:rPr>
              <a:t>khối truyền thông. </a:t>
            </a:r>
            <a:endParaRPr lang="en-US" sz="2000" b="1" dirty="0">
              <a:latin typeface="Arial" panose="020B0604020202020204" pitchFamily="34" charset="0"/>
              <a:ea typeface="Calibri" panose="020F0502020204030204" pitchFamily="34" charset="0"/>
              <a:cs typeface="Arial" panose="020B0604020202020204" pitchFamily="34" charset="0"/>
            </a:endParaRPr>
          </a:p>
        </p:txBody>
      </p:sp>
      <p:pic>
        <p:nvPicPr>
          <p:cNvPr id="6" name="Picture 5" descr="A graph of a graph showing a number of current&#10;&#10;AI-generated content may be incorrect.">
            <a:extLst>
              <a:ext uri="{FF2B5EF4-FFF2-40B4-BE49-F238E27FC236}">
                <a16:creationId xmlns:a16="http://schemas.microsoft.com/office/drawing/2014/main" id="{EDA2A0ED-71C1-CD43-03CC-547ECD8E0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428" y="1180830"/>
            <a:ext cx="3248104" cy="2014160"/>
          </a:xfrm>
          <a:prstGeom prst="rect">
            <a:avLst/>
          </a:prstGeom>
        </p:spPr>
      </p:pic>
      <p:sp>
        <p:nvSpPr>
          <p:cNvPr id="3" name="TextBox 2">
            <a:extLst>
              <a:ext uri="{FF2B5EF4-FFF2-40B4-BE49-F238E27FC236}">
                <a16:creationId xmlns:a16="http://schemas.microsoft.com/office/drawing/2014/main" id="{2F7384C9-0033-0A19-195F-04C497958F0A}"/>
              </a:ext>
            </a:extLst>
          </p:cNvPr>
          <p:cNvSpPr txBox="1"/>
          <p:nvPr/>
        </p:nvSpPr>
        <p:spPr>
          <a:xfrm>
            <a:off x="7179754" y="3258710"/>
            <a:ext cx="3525452" cy="338554"/>
          </a:xfrm>
          <a:prstGeom prst="rect">
            <a:avLst/>
          </a:prstGeom>
          <a:noFill/>
        </p:spPr>
        <p:txBody>
          <a:bodyPr wrap="none" rtlCol="0">
            <a:spAutoFit/>
          </a:bodyPr>
          <a:lstStyle/>
          <a:p>
            <a:r>
              <a:rPr lang="en-US" sz="1600" i="1" dirty="0" err="1"/>
              <a:t>Hình</a:t>
            </a:r>
            <a:r>
              <a:rPr lang="en-US" sz="1600" i="1" dirty="0"/>
              <a:t> 1.3. </a:t>
            </a:r>
            <a:r>
              <a:rPr lang="en-US" sz="1600" i="1" dirty="0" err="1"/>
              <a:t>Tín</a:t>
            </a:r>
            <a:r>
              <a:rPr lang="en-US" sz="1600" i="1" dirty="0"/>
              <a:t> </a:t>
            </a:r>
            <a:r>
              <a:rPr lang="en-US" sz="1600" i="1" dirty="0" err="1"/>
              <a:t>hiệu</a:t>
            </a:r>
            <a:r>
              <a:rPr lang="en-US" sz="1600" i="1" dirty="0"/>
              <a:t> </a:t>
            </a:r>
            <a:r>
              <a:rPr lang="en-US" sz="1600" i="1" dirty="0" err="1"/>
              <a:t>phóng</a:t>
            </a:r>
            <a:r>
              <a:rPr lang="en-US" sz="1600" i="1" dirty="0"/>
              <a:t> </a:t>
            </a:r>
            <a:r>
              <a:rPr lang="en-US" sz="1600" i="1" dirty="0" err="1"/>
              <a:t>xạ</a:t>
            </a:r>
            <a:r>
              <a:rPr lang="en-US" sz="1600" i="1" dirty="0"/>
              <a:t> </a:t>
            </a:r>
            <a:r>
              <a:rPr lang="en-US" sz="1600" i="1" dirty="0" err="1"/>
              <a:t>thu</a:t>
            </a:r>
            <a:r>
              <a:rPr lang="en-US" sz="1600" i="1" dirty="0"/>
              <a:t> </a:t>
            </a:r>
            <a:r>
              <a:rPr lang="en-US" sz="1600" i="1" dirty="0" err="1"/>
              <a:t>được</a:t>
            </a:r>
            <a:r>
              <a:rPr lang="en-US" sz="1600" i="1" dirty="0"/>
              <a:t> </a:t>
            </a:r>
            <a:r>
              <a:rPr lang="en-US" sz="1600" i="1" dirty="0">
                <a:solidFill>
                  <a:srgbClr val="0563C1"/>
                </a:solidFill>
                <a:hlinkClick r:id="rId3" action="ppaction://hlinksldjump">
                  <a:extLst>
                    <a:ext uri="{A12FA001-AC4F-418D-AE19-62706E023703}">
                      <ahyp:hlinkClr xmlns:ahyp="http://schemas.microsoft.com/office/drawing/2018/hyperlinkcolor" val="tx"/>
                    </a:ext>
                  </a:extLst>
                </a:hlinkClick>
              </a:rPr>
              <a:t>[3</a:t>
            </a:r>
            <a:r>
              <a:rPr lang="en-US" sz="1600" i="1" dirty="0">
                <a:hlinkClick r:id="rId3" action="ppaction://hlinksldjump">
                  <a:extLst>
                    <a:ext uri="{A12FA001-AC4F-418D-AE19-62706E023703}">
                      <ahyp:hlinkClr xmlns:ahyp="http://schemas.microsoft.com/office/drawing/2018/hyperlinkcolor" val="tx"/>
                    </a:ext>
                  </a:extLst>
                </a:hlinkClick>
              </a:rPr>
              <a:t>]</a:t>
            </a:r>
            <a:endParaRPr lang="en-US" sz="1600" i="1" dirty="0"/>
          </a:p>
        </p:txBody>
      </p:sp>
      <p:sp>
        <p:nvSpPr>
          <p:cNvPr id="8" name="TextBox 7">
            <a:extLst>
              <a:ext uri="{FF2B5EF4-FFF2-40B4-BE49-F238E27FC236}">
                <a16:creationId xmlns:a16="http://schemas.microsoft.com/office/drawing/2014/main" id="{4FDE8334-53BC-F074-70ED-70625BBB9121}"/>
              </a:ext>
            </a:extLst>
          </p:cNvPr>
          <p:cNvSpPr txBox="1"/>
          <p:nvPr/>
        </p:nvSpPr>
        <p:spPr>
          <a:xfrm>
            <a:off x="7029873" y="6043735"/>
            <a:ext cx="3887731" cy="338554"/>
          </a:xfrm>
          <a:prstGeom prst="rect">
            <a:avLst/>
          </a:prstGeom>
          <a:noFill/>
        </p:spPr>
        <p:txBody>
          <a:bodyPr wrap="none" rtlCol="0">
            <a:spAutoFit/>
          </a:bodyPr>
          <a:lstStyle/>
          <a:p>
            <a:pPr algn="ctr"/>
            <a:r>
              <a:rPr lang="en-US" sz="1600" i="1" dirty="0" err="1"/>
              <a:t>Hình</a:t>
            </a:r>
            <a:r>
              <a:rPr lang="en-US" sz="1600" i="1" dirty="0"/>
              <a:t> 1.4. </a:t>
            </a:r>
            <a:r>
              <a:rPr lang="en-US" sz="1600" i="1" dirty="0" err="1"/>
              <a:t>Dữ</a:t>
            </a:r>
            <a:r>
              <a:rPr lang="en-US" sz="1600" i="1" dirty="0"/>
              <a:t> </a:t>
            </a:r>
            <a:r>
              <a:rPr lang="en-US" sz="1600" i="1" dirty="0" err="1"/>
              <a:t>liệu</a:t>
            </a:r>
            <a:r>
              <a:rPr lang="en-US" sz="1600" i="1" dirty="0"/>
              <a:t> </a:t>
            </a:r>
            <a:r>
              <a:rPr lang="en-US" sz="1600" i="1" dirty="0" err="1"/>
              <a:t>phóng</a:t>
            </a:r>
            <a:r>
              <a:rPr lang="en-US" sz="1600" i="1" dirty="0"/>
              <a:t> </a:t>
            </a:r>
            <a:r>
              <a:rPr lang="en-US" sz="1600" i="1" dirty="0" err="1"/>
              <a:t>xạ</a:t>
            </a:r>
            <a:r>
              <a:rPr lang="en-US" sz="1600" i="1" dirty="0"/>
              <a:t> </a:t>
            </a:r>
            <a:r>
              <a:rPr lang="en-US" sz="1600" i="1" dirty="0" err="1"/>
              <a:t>được</a:t>
            </a:r>
            <a:r>
              <a:rPr lang="en-US" sz="1600" i="1" dirty="0"/>
              <a:t> </a:t>
            </a:r>
            <a:r>
              <a:rPr lang="en-US" sz="1600" i="1" dirty="0" err="1"/>
              <a:t>chuẩn</a:t>
            </a:r>
            <a:r>
              <a:rPr lang="en-US" sz="1600" i="1" dirty="0"/>
              <a:t> </a:t>
            </a:r>
            <a:r>
              <a:rPr lang="en-US" sz="1600" i="1" dirty="0" err="1"/>
              <a:t>hóa</a:t>
            </a:r>
            <a:r>
              <a:rPr lang="en-US" sz="1600" i="1" dirty="0"/>
              <a:t> </a:t>
            </a:r>
          </a:p>
        </p:txBody>
      </p:sp>
      <p:pic>
        <p:nvPicPr>
          <p:cNvPr id="11" name="Picture 10">
            <a:extLst>
              <a:ext uri="{FF2B5EF4-FFF2-40B4-BE49-F238E27FC236}">
                <a16:creationId xmlns:a16="http://schemas.microsoft.com/office/drawing/2014/main" id="{97A5F5D0-305B-B29E-F99A-50B0A46F940C}"/>
              </a:ext>
            </a:extLst>
          </p:cNvPr>
          <p:cNvPicPr>
            <a:picLocks noChangeAspect="1"/>
          </p:cNvPicPr>
          <p:nvPr/>
        </p:nvPicPr>
        <p:blipFill>
          <a:blip r:embed="rId4"/>
          <a:stretch>
            <a:fillRect/>
          </a:stretch>
        </p:blipFill>
        <p:spPr>
          <a:xfrm>
            <a:off x="7527087" y="3597264"/>
            <a:ext cx="2830785" cy="2446471"/>
          </a:xfrm>
          <a:prstGeom prst="rect">
            <a:avLst/>
          </a:prstGeom>
        </p:spPr>
      </p:pic>
    </p:spTree>
    <p:extLst>
      <p:ext uri="{BB962C8B-B14F-4D97-AF65-F5344CB8AC3E}">
        <p14:creationId xmlns:p14="http://schemas.microsoft.com/office/powerpoint/2010/main" val="337242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F3094-6B9C-8C86-7CBE-0AE6F615C63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F203CA-57EC-3F13-D842-3116877AA6EE}"/>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1E192F41-5AD1-1B09-A6B2-D243AB44B283}"/>
              </a:ext>
            </a:extLst>
          </p:cNvPr>
          <p:cNvSpPr>
            <a:spLocks noGrp="1"/>
          </p:cNvSpPr>
          <p:nvPr>
            <p:ph type="title"/>
          </p:nvPr>
        </p:nvSpPr>
        <p:spPr/>
        <p:txBody>
          <a:bodyPr/>
          <a:lstStyle/>
          <a:p>
            <a:r>
              <a:rPr lang="en-US" dirty="0"/>
              <a:t>I. </a:t>
            </a:r>
            <a:r>
              <a:rPr lang="en-US" dirty="0" err="1"/>
              <a:t>Đặt</a:t>
            </a:r>
            <a:r>
              <a:rPr lang="en-US" dirty="0"/>
              <a:t> </a:t>
            </a:r>
            <a:r>
              <a:rPr lang="en-US" dirty="0" err="1"/>
              <a:t>vấn</a:t>
            </a:r>
            <a:r>
              <a:rPr lang="en-US" dirty="0"/>
              <a:t> </a:t>
            </a:r>
            <a:r>
              <a:rPr lang="en-US" dirty="0" err="1"/>
              <a:t>đề</a:t>
            </a:r>
            <a:endParaRPr lang="en-US" dirty="0"/>
          </a:p>
        </p:txBody>
      </p:sp>
      <p:sp>
        <p:nvSpPr>
          <p:cNvPr id="7" name="TextBox 6">
            <a:extLst>
              <a:ext uri="{FF2B5EF4-FFF2-40B4-BE49-F238E27FC236}">
                <a16:creationId xmlns:a16="http://schemas.microsoft.com/office/drawing/2014/main" id="{95A61467-42F1-F23A-4ADD-0BE0B780A56C}"/>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2. </a:t>
            </a:r>
            <a:r>
              <a:rPr lang="en-US" sz="2400" b="1" dirty="0" err="1">
                <a:solidFill>
                  <a:schemeClr val="bg1"/>
                </a:solidFill>
              </a:rPr>
              <a:t>Khảo</a:t>
            </a:r>
            <a:r>
              <a:rPr lang="en-US" sz="2400" b="1" dirty="0">
                <a:solidFill>
                  <a:schemeClr val="bg1"/>
                </a:solidFill>
              </a:rPr>
              <a:t> </a:t>
            </a:r>
            <a:r>
              <a:rPr lang="en-US" sz="2400" b="1" dirty="0" err="1">
                <a:solidFill>
                  <a:schemeClr val="bg1"/>
                </a:solidFill>
              </a:rPr>
              <a:t>sát</a:t>
            </a:r>
            <a:r>
              <a:rPr lang="en-US" sz="2400" b="1" dirty="0">
                <a:solidFill>
                  <a:schemeClr val="bg1"/>
                </a:solidFill>
              </a:rPr>
              <a:t> </a:t>
            </a:r>
            <a:r>
              <a:rPr lang="en-US" sz="2400" b="1" dirty="0" err="1">
                <a:solidFill>
                  <a:schemeClr val="bg1"/>
                </a:solidFill>
              </a:rPr>
              <a:t>thực</a:t>
            </a:r>
            <a:r>
              <a:rPr lang="en-US" sz="2400" b="1" dirty="0">
                <a:solidFill>
                  <a:schemeClr val="bg1"/>
                </a:solidFill>
              </a:rPr>
              <a:t> </a:t>
            </a:r>
            <a:r>
              <a:rPr lang="en-US" sz="2400" b="1" dirty="0" err="1">
                <a:solidFill>
                  <a:schemeClr val="bg1"/>
                </a:solidFill>
              </a:rPr>
              <a:t>tiễn</a:t>
            </a:r>
            <a:endParaRPr lang="en-US" sz="2400" b="1" dirty="0">
              <a:solidFill>
                <a:schemeClr val="bg1"/>
              </a:solidFill>
            </a:endParaRPr>
          </a:p>
        </p:txBody>
      </p:sp>
      <p:pic>
        <p:nvPicPr>
          <p:cNvPr id="1026" name="Picture 2" descr="Figure 1">
            <a:extLst>
              <a:ext uri="{FF2B5EF4-FFF2-40B4-BE49-F238E27FC236}">
                <a16:creationId xmlns:a16="http://schemas.microsoft.com/office/drawing/2014/main" id="{A4484C4C-99E0-757C-A81A-E0128C853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793" y="1165245"/>
            <a:ext cx="5735782" cy="2691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8A5D0E-B726-C737-04C3-FA383697CACD}"/>
              </a:ext>
            </a:extLst>
          </p:cNvPr>
          <p:cNvSpPr txBox="1"/>
          <p:nvPr/>
        </p:nvSpPr>
        <p:spPr>
          <a:xfrm>
            <a:off x="338736" y="1131246"/>
            <a:ext cx="5378083" cy="3943708"/>
          </a:xfrm>
          <a:prstGeom prst="rect">
            <a:avLst/>
          </a:prstGeom>
          <a:noFill/>
        </p:spPr>
        <p:txBody>
          <a:bodyPr wrap="square" rtlCol="0">
            <a:spAutoFit/>
          </a:bodyPr>
          <a:lstStyle/>
          <a:p>
            <a:pPr>
              <a:lnSpc>
                <a:spcPct val="200000"/>
              </a:lnSpc>
            </a:pPr>
            <a:r>
              <a:rPr lang="en-US" sz="2800" i="1" dirty="0" err="1"/>
              <a:t>Hệ</a:t>
            </a:r>
            <a:r>
              <a:rPr lang="en-US" sz="2800" i="1" dirty="0"/>
              <a:t> </a:t>
            </a:r>
            <a:r>
              <a:rPr lang="en-US" sz="2800" i="1" dirty="0" err="1"/>
              <a:t>thống</a:t>
            </a:r>
            <a:r>
              <a:rPr lang="en-US" sz="2800" i="1" dirty="0"/>
              <a:t> IoRSS</a:t>
            </a:r>
          </a:p>
          <a:p>
            <a:pPr algn="just">
              <a:lnSpc>
                <a:spcPct val="200000"/>
              </a:lnSpc>
            </a:pPr>
            <a:r>
              <a:rPr lang="vi-VN" sz="2000" dirty="0"/>
              <a:t>Hệ thống cảm biến bức xạ kết nối Internet (IoRSS) là một khuôn khổ dựa trên</a:t>
            </a:r>
            <a:r>
              <a:rPr lang="en-US" sz="2000" dirty="0"/>
              <a:t> IoT</a:t>
            </a:r>
            <a:r>
              <a:rPr lang="vi-VN" sz="2000" dirty="0"/>
              <a:t>, được thiết kế để nâng cao khả năng phát hiện, định vị</a:t>
            </a:r>
            <a:r>
              <a:rPr lang="en-US" sz="2000" dirty="0"/>
              <a:t> </a:t>
            </a:r>
            <a:r>
              <a:rPr lang="vi-VN" sz="2000" dirty="0"/>
              <a:t>và nhận dạng các nguồn phóng xạ không nằm trong tầm kiểm soát quy định</a:t>
            </a:r>
            <a:endParaRPr lang="en-US" sz="2000" dirty="0"/>
          </a:p>
        </p:txBody>
      </p:sp>
      <p:grpSp>
        <p:nvGrpSpPr>
          <p:cNvPr id="6" name="Group 5">
            <a:extLst>
              <a:ext uri="{FF2B5EF4-FFF2-40B4-BE49-F238E27FC236}">
                <a16:creationId xmlns:a16="http://schemas.microsoft.com/office/drawing/2014/main" id="{DF324E6F-CBA4-4937-24E1-766C4CC2E0E8}"/>
              </a:ext>
            </a:extLst>
          </p:cNvPr>
          <p:cNvGrpSpPr/>
          <p:nvPr/>
        </p:nvGrpSpPr>
        <p:grpSpPr>
          <a:xfrm>
            <a:off x="6007793" y="3913259"/>
            <a:ext cx="5891918" cy="2109690"/>
            <a:chOff x="6007793" y="3913259"/>
            <a:chExt cx="5891918" cy="2109690"/>
          </a:xfrm>
        </p:grpSpPr>
        <p:pic>
          <p:nvPicPr>
            <p:cNvPr id="1028" name="Picture 4" descr="Figure 16">
              <a:extLst>
                <a:ext uri="{FF2B5EF4-FFF2-40B4-BE49-F238E27FC236}">
                  <a16:creationId xmlns:a16="http://schemas.microsoft.com/office/drawing/2014/main" id="{D6FF5009-FC88-5E59-E73C-FC2C05EC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793" y="3913259"/>
              <a:ext cx="2874188" cy="2109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 13">
              <a:extLst>
                <a:ext uri="{FF2B5EF4-FFF2-40B4-BE49-F238E27FC236}">
                  <a16:creationId xmlns:a16="http://schemas.microsoft.com/office/drawing/2014/main" id="{AC64440F-4C8B-4374-80B3-DA5DBE7FD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981" y="3913259"/>
              <a:ext cx="3017730" cy="210969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027F879D-04BC-BC47-2C17-473D1BB01F0D}"/>
              </a:ext>
            </a:extLst>
          </p:cNvPr>
          <p:cNvSpPr txBox="1"/>
          <p:nvPr/>
        </p:nvSpPr>
        <p:spPr>
          <a:xfrm>
            <a:off x="7618512" y="6022949"/>
            <a:ext cx="2289922" cy="338554"/>
          </a:xfrm>
          <a:prstGeom prst="rect">
            <a:avLst/>
          </a:prstGeom>
          <a:noFill/>
        </p:spPr>
        <p:txBody>
          <a:bodyPr wrap="none" rtlCol="0">
            <a:spAutoFit/>
          </a:bodyPr>
          <a:lstStyle/>
          <a:p>
            <a:r>
              <a:rPr lang="en-US" sz="1600" i="1" dirty="0" err="1"/>
              <a:t>Hình</a:t>
            </a:r>
            <a:r>
              <a:rPr lang="en-US" sz="1600" i="1" dirty="0"/>
              <a:t> 1.5. </a:t>
            </a:r>
            <a:r>
              <a:rPr lang="en-US" sz="1600" i="1" dirty="0" err="1"/>
              <a:t>Hệ</a:t>
            </a:r>
            <a:r>
              <a:rPr lang="en-US" sz="1600" i="1" dirty="0"/>
              <a:t> </a:t>
            </a:r>
            <a:r>
              <a:rPr lang="en-US" sz="1600" i="1" dirty="0" err="1"/>
              <a:t>thống</a:t>
            </a:r>
            <a:r>
              <a:rPr lang="en-US" sz="1600" i="1" dirty="0"/>
              <a:t> IoRSS.</a:t>
            </a:r>
          </a:p>
        </p:txBody>
      </p:sp>
    </p:spTree>
    <p:extLst>
      <p:ext uri="{BB962C8B-B14F-4D97-AF65-F5344CB8AC3E}">
        <p14:creationId xmlns:p14="http://schemas.microsoft.com/office/powerpoint/2010/main" val="2332377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2A9A3-B914-E5D1-5546-988A99441E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469F64-83D1-6307-2309-967CFABB9619}"/>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2" name="Title 1">
            <a:extLst>
              <a:ext uri="{FF2B5EF4-FFF2-40B4-BE49-F238E27FC236}">
                <a16:creationId xmlns:a16="http://schemas.microsoft.com/office/drawing/2014/main" id="{40B4E95B-0E9D-84E4-2E76-A797BECB83B0}"/>
              </a:ext>
            </a:extLst>
          </p:cNvPr>
          <p:cNvSpPr>
            <a:spLocks noGrp="1"/>
          </p:cNvSpPr>
          <p:nvPr>
            <p:ph type="title"/>
          </p:nvPr>
        </p:nvSpPr>
        <p:spPr/>
        <p:txBody>
          <a:bodyPr/>
          <a:lstStyle/>
          <a:p>
            <a:r>
              <a:rPr lang="en-US" dirty="0"/>
              <a:t>I. </a:t>
            </a:r>
            <a:r>
              <a:rPr lang="en-US" dirty="0" err="1"/>
              <a:t>Đặt</a:t>
            </a:r>
            <a:r>
              <a:rPr lang="en-US" dirty="0"/>
              <a:t> </a:t>
            </a:r>
            <a:r>
              <a:rPr lang="en-US" dirty="0" err="1"/>
              <a:t>vấn</a:t>
            </a:r>
            <a:r>
              <a:rPr lang="en-US" dirty="0"/>
              <a:t> </a:t>
            </a:r>
            <a:r>
              <a:rPr lang="en-US" dirty="0" err="1"/>
              <a:t>đề</a:t>
            </a:r>
            <a:endParaRPr lang="en-US" dirty="0"/>
          </a:p>
        </p:txBody>
      </p:sp>
      <p:sp>
        <p:nvSpPr>
          <p:cNvPr id="7" name="TextBox 6">
            <a:extLst>
              <a:ext uri="{FF2B5EF4-FFF2-40B4-BE49-F238E27FC236}">
                <a16:creationId xmlns:a16="http://schemas.microsoft.com/office/drawing/2014/main" id="{DBE4E401-72C9-727E-79F1-33EF18E97CFC}"/>
              </a:ext>
            </a:extLst>
          </p:cNvPr>
          <p:cNvSpPr txBox="1"/>
          <p:nvPr/>
        </p:nvSpPr>
        <p:spPr>
          <a:xfrm>
            <a:off x="338736" y="719165"/>
            <a:ext cx="7006692" cy="461665"/>
          </a:xfrm>
          <a:prstGeom prst="rect">
            <a:avLst/>
          </a:prstGeom>
          <a:noFill/>
        </p:spPr>
        <p:txBody>
          <a:bodyPr wrap="square" rtlCol="0">
            <a:spAutoFit/>
          </a:bodyPr>
          <a:lstStyle/>
          <a:p>
            <a:r>
              <a:rPr lang="en-US" sz="2400" b="1" dirty="0">
                <a:solidFill>
                  <a:schemeClr val="bg1"/>
                </a:solidFill>
              </a:rPr>
              <a:t>2. </a:t>
            </a:r>
            <a:r>
              <a:rPr lang="en-US" sz="2400" b="1" dirty="0" err="1">
                <a:solidFill>
                  <a:schemeClr val="bg1"/>
                </a:solidFill>
              </a:rPr>
              <a:t>Khảo</a:t>
            </a:r>
            <a:r>
              <a:rPr lang="en-US" sz="2400" b="1" dirty="0">
                <a:solidFill>
                  <a:schemeClr val="bg1"/>
                </a:solidFill>
              </a:rPr>
              <a:t> </a:t>
            </a:r>
            <a:r>
              <a:rPr lang="en-US" sz="2400" b="1" dirty="0" err="1">
                <a:solidFill>
                  <a:schemeClr val="bg1"/>
                </a:solidFill>
              </a:rPr>
              <a:t>sát</a:t>
            </a:r>
            <a:r>
              <a:rPr lang="en-US" sz="2400" b="1" dirty="0">
                <a:solidFill>
                  <a:schemeClr val="bg1"/>
                </a:solidFill>
              </a:rPr>
              <a:t> </a:t>
            </a:r>
            <a:r>
              <a:rPr lang="en-US" sz="2400" b="1" dirty="0" err="1">
                <a:solidFill>
                  <a:schemeClr val="bg1"/>
                </a:solidFill>
              </a:rPr>
              <a:t>thực</a:t>
            </a:r>
            <a:r>
              <a:rPr lang="en-US" sz="2400" b="1" dirty="0">
                <a:solidFill>
                  <a:schemeClr val="bg1"/>
                </a:solidFill>
              </a:rPr>
              <a:t> </a:t>
            </a:r>
            <a:r>
              <a:rPr lang="en-US" sz="2400" b="1" dirty="0" err="1">
                <a:solidFill>
                  <a:schemeClr val="bg1"/>
                </a:solidFill>
              </a:rPr>
              <a:t>tiễn</a:t>
            </a:r>
            <a:endParaRPr lang="en-US" sz="2400" b="1" dirty="0">
              <a:solidFill>
                <a:schemeClr val="bg1"/>
              </a:solidFill>
            </a:endParaRPr>
          </a:p>
        </p:txBody>
      </p:sp>
      <p:sp>
        <p:nvSpPr>
          <p:cNvPr id="5" name="TextBox 4">
            <a:extLst>
              <a:ext uri="{FF2B5EF4-FFF2-40B4-BE49-F238E27FC236}">
                <a16:creationId xmlns:a16="http://schemas.microsoft.com/office/drawing/2014/main" id="{04DC3F9F-EB88-6A7F-E1DB-EAED40C5CF10}"/>
              </a:ext>
            </a:extLst>
          </p:cNvPr>
          <p:cNvSpPr txBox="1"/>
          <p:nvPr/>
        </p:nvSpPr>
        <p:spPr>
          <a:xfrm>
            <a:off x="105798" y="1272480"/>
            <a:ext cx="7096047" cy="4313040"/>
          </a:xfrm>
          <a:prstGeom prst="rect">
            <a:avLst/>
          </a:prstGeom>
          <a:noFill/>
        </p:spPr>
        <p:txBody>
          <a:bodyPr wrap="square" rtlCol="0">
            <a:spAutoFit/>
          </a:bodyPr>
          <a:lstStyle/>
          <a:p>
            <a:pPr>
              <a:lnSpc>
                <a:spcPct val="200000"/>
              </a:lnSpc>
            </a:pPr>
            <a:r>
              <a:rPr lang="en-US" sz="2000" i="1" dirty="0"/>
              <a:t>Trang web radmon.org</a:t>
            </a:r>
          </a:p>
          <a:p>
            <a:pPr algn="just">
              <a:lnSpc>
                <a:spcPct val="200000"/>
              </a:lnSpc>
            </a:pPr>
            <a:r>
              <a:rPr lang="vi-VN" sz="2000" dirty="0"/>
              <a:t>Radmon.org là một nền tảng cộng đồng miễn phí cho phép người dùng thu thập, chia sẻ và phân tích dữ liệu bức xạ nền từ các</a:t>
            </a:r>
            <a:r>
              <a:rPr lang="en-US" sz="2000" dirty="0"/>
              <a:t> </a:t>
            </a:r>
            <a:r>
              <a:rPr lang="vi-VN" sz="2000" dirty="0"/>
              <a:t>máy đếm Geiger trên toàn thế giới</a:t>
            </a:r>
            <a:r>
              <a:rPr lang="en-US" sz="2000" dirty="0"/>
              <a:t>.</a:t>
            </a:r>
          </a:p>
          <a:p>
            <a:pPr algn="just">
              <a:lnSpc>
                <a:spcPct val="200000"/>
              </a:lnSpc>
            </a:pPr>
            <a:r>
              <a:rPr lang="vi-VN" altLang="ja-JP" sz="2000" dirty="0"/>
              <a:t>Trang web này hỗ trợ cả thiết bị thương mại và tự</a:t>
            </a:r>
            <a:r>
              <a:rPr lang="en-US" altLang="ja-JP" sz="2000" dirty="0"/>
              <a:t> </a:t>
            </a:r>
            <a:r>
              <a:rPr lang="vi-VN" altLang="ja-JP" sz="2000" dirty="0"/>
              <a:t>chế, đồng thời cung cấp các công cụ để hiển thị dữ liệu dưới dạng biểu đồ và bản đồ trực</a:t>
            </a:r>
            <a:r>
              <a:rPr lang="en-US" altLang="ja-JP" sz="2000" dirty="0"/>
              <a:t> </a:t>
            </a:r>
            <a:r>
              <a:rPr lang="vi-VN" altLang="ja-JP" sz="2000" dirty="0"/>
              <a:t>quan.</a:t>
            </a:r>
            <a:endParaRPr lang="en-US" sz="2000" dirty="0"/>
          </a:p>
        </p:txBody>
      </p:sp>
      <p:pic>
        <p:nvPicPr>
          <p:cNvPr id="6" name="Picture 5" descr="A screenshot of a map&#10;&#10;AI-generated content may be incorrect.">
            <a:extLst>
              <a:ext uri="{FF2B5EF4-FFF2-40B4-BE49-F238E27FC236}">
                <a16:creationId xmlns:a16="http://schemas.microsoft.com/office/drawing/2014/main" id="{FB1ED46E-7754-F46D-9B4A-080048F07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8555" y="2123523"/>
            <a:ext cx="4657647" cy="3223755"/>
          </a:xfrm>
          <a:prstGeom prst="rect">
            <a:avLst/>
          </a:prstGeom>
        </p:spPr>
      </p:pic>
      <p:sp>
        <p:nvSpPr>
          <p:cNvPr id="3" name="TextBox 2">
            <a:extLst>
              <a:ext uri="{FF2B5EF4-FFF2-40B4-BE49-F238E27FC236}">
                <a16:creationId xmlns:a16="http://schemas.microsoft.com/office/drawing/2014/main" id="{945A807D-2DC5-9F6F-056F-E2D6DD4DC02E}"/>
              </a:ext>
            </a:extLst>
          </p:cNvPr>
          <p:cNvSpPr txBox="1"/>
          <p:nvPr/>
        </p:nvSpPr>
        <p:spPr>
          <a:xfrm>
            <a:off x="8176753" y="5347278"/>
            <a:ext cx="2994538" cy="338554"/>
          </a:xfrm>
          <a:prstGeom prst="rect">
            <a:avLst/>
          </a:prstGeom>
          <a:noFill/>
        </p:spPr>
        <p:txBody>
          <a:bodyPr wrap="none" rtlCol="0">
            <a:spAutoFit/>
          </a:bodyPr>
          <a:lstStyle/>
          <a:p>
            <a:r>
              <a:rPr lang="en-US" sz="1600" i="1" dirty="0" err="1"/>
              <a:t>Hình</a:t>
            </a:r>
            <a:r>
              <a:rPr lang="en-US" sz="1600" i="1" dirty="0"/>
              <a:t> 1.6. Trang web radmon.org</a:t>
            </a:r>
          </a:p>
        </p:txBody>
      </p:sp>
    </p:spTree>
    <p:extLst>
      <p:ext uri="{BB962C8B-B14F-4D97-AF65-F5344CB8AC3E}">
        <p14:creationId xmlns:p14="http://schemas.microsoft.com/office/powerpoint/2010/main" val="3442208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936AE-5FA3-2C1F-65F1-D9E1DD055C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0F2C83-CE5F-D957-64CE-476CD9C1F4DE}"/>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2" name="Title 1">
            <a:extLst>
              <a:ext uri="{FF2B5EF4-FFF2-40B4-BE49-F238E27FC236}">
                <a16:creationId xmlns:a16="http://schemas.microsoft.com/office/drawing/2014/main" id="{943CAE17-C9EE-2FD7-126D-DD1CD769C056}"/>
              </a:ext>
            </a:extLst>
          </p:cNvPr>
          <p:cNvSpPr>
            <a:spLocks noGrp="1"/>
          </p:cNvSpPr>
          <p:nvPr>
            <p:ph type="title"/>
          </p:nvPr>
        </p:nvSpPr>
        <p:spPr/>
        <p:txBody>
          <a:bodyPr/>
          <a:lstStyle/>
          <a:p>
            <a:r>
              <a:rPr lang="en-US" dirty="0"/>
              <a:t>I. </a:t>
            </a:r>
            <a:r>
              <a:rPr lang="en-US" dirty="0" err="1"/>
              <a:t>Đặt</a:t>
            </a:r>
            <a:r>
              <a:rPr lang="en-US" dirty="0"/>
              <a:t> </a:t>
            </a:r>
            <a:r>
              <a:rPr lang="en-US" dirty="0" err="1"/>
              <a:t>vấn</a:t>
            </a:r>
            <a:r>
              <a:rPr lang="en-US" dirty="0"/>
              <a:t> </a:t>
            </a:r>
            <a:r>
              <a:rPr lang="en-US" dirty="0" err="1"/>
              <a:t>đề</a:t>
            </a:r>
            <a:endParaRPr lang="en-US" dirty="0"/>
          </a:p>
        </p:txBody>
      </p:sp>
      <p:sp>
        <p:nvSpPr>
          <p:cNvPr id="7" name="TextBox 6">
            <a:extLst>
              <a:ext uri="{FF2B5EF4-FFF2-40B4-BE49-F238E27FC236}">
                <a16:creationId xmlns:a16="http://schemas.microsoft.com/office/drawing/2014/main" id="{6518FA07-0E11-24E7-E7E9-A9732F74AEB0}"/>
              </a:ext>
            </a:extLst>
          </p:cNvPr>
          <p:cNvSpPr txBox="1"/>
          <p:nvPr/>
        </p:nvSpPr>
        <p:spPr>
          <a:xfrm>
            <a:off x="338735" y="719165"/>
            <a:ext cx="4878157" cy="461665"/>
          </a:xfrm>
          <a:prstGeom prst="rect">
            <a:avLst/>
          </a:prstGeom>
          <a:noFill/>
        </p:spPr>
        <p:txBody>
          <a:bodyPr wrap="square" rtlCol="0">
            <a:spAutoFit/>
          </a:bodyPr>
          <a:lstStyle/>
          <a:p>
            <a:r>
              <a:rPr lang="en-US" altLang="ja-JP" sz="2400" b="1" dirty="0">
                <a:solidFill>
                  <a:schemeClr val="bg1"/>
                </a:solidFill>
              </a:rPr>
              <a:t>3. </a:t>
            </a:r>
            <a:r>
              <a:rPr lang="en-US" altLang="ja-JP" sz="2400" b="1" dirty="0" err="1">
                <a:solidFill>
                  <a:schemeClr val="bg1"/>
                </a:solidFill>
              </a:rPr>
              <a:t>Mục</a:t>
            </a:r>
            <a:r>
              <a:rPr lang="en-US" altLang="ja-JP" sz="2400" b="1" dirty="0">
                <a:solidFill>
                  <a:schemeClr val="bg1"/>
                </a:solidFill>
              </a:rPr>
              <a:t> </a:t>
            </a:r>
            <a:r>
              <a:rPr lang="en-US" altLang="ja-JP" sz="2400" b="1" dirty="0" err="1">
                <a:solidFill>
                  <a:schemeClr val="bg1"/>
                </a:solidFill>
              </a:rPr>
              <a:t>tiêu</a:t>
            </a:r>
            <a:r>
              <a:rPr lang="en-US" altLang="ja-JP" sz="2400" b="1" dirty="0">
                <a:solidFill>
                  <a:schemeClr val="bg1"/>
                </a:solidFill>
              </a:rPr>
              <a:t> </a:t>
            </a:r>
            <a:r>
              <a:rPr lang="en-US" altLang="ja-JP" sz="2400" b="1" dirty="0" err="1">
                <a:solidFill>
                  <a:schemeClr val="bg1"/>
                </a:solidFill>
              </a:rPr>
              <a:t>đề</a:t>
            </a:r>
            <a:r>
              <a:rPr lang="en-US" altLang="ja-JP" sz="2400" b="1" dirty="0">
                <a:solidFill>
                  <a:schemeClr val="bg1"/>
                </a:solidFill>
              </a:rPr>
              <a:t> </a:t>
            </a:r>
            <a:r>
              <a:rPr lang="en-US" altLang="ja-JP" sz="2400" b="1" dirty="0" err="1">
                <a:solidFill>
                  <a:schemeClr val="bg1"/>
                </a:solidFill>
              </a:rPr>
              <a:t>tài</a:t>
            </a:r>
            <a:r>
              <a:rPr lang="en-US" altLang="ja-JP" sz="2400" b="1" dirty="0">
                <a:solidFill>
                  <a:schemeClr val="bg1"/>
                </a:solidFill>
              </a:rPr>
              <a:t> &amp; Phạm vi </a:t>
            </a:r>
            <a:r>
              <a:rPr lang="en-US" altLang="ja-JP" sz="2400" b="1" dirty="0" err="1">
                <a:solidFill>
                  <a:schemeClr val="bg1"/>
                </a:solidFill>
              </a:rPr>
              <a:t>đề</a:t>
            </a:r>
            <a:r>
              <a:rPr lang="en-US" altLang="ja-JP" sz="2400" b="1" dirty="0">
                <a:solidFill>
                  <a:schemeClr val="bg1"/>
                </a:solidFill>
              </a:rPr>
              <a:t> </a:t>
            </a:r>
            <a:r>
              <a:rPr lang="en-US" altLang="ja-JP" sz="2400" b="1" dirty="0" err="1">
                <a:solidFill>
                  <a:schemeClr val="bg1"/>
                </a:solidFill>
              </a:rPr>
              <a:t>tài</a:t>
            </a:r>
            <a:endParaRPr lang="en-US" altLang="ja-JP" sz="2400" b="1" dirty="0">
              <a:solidFill>
                <a:schemeClr val="bg1"/>
              </a:solidFill>
            </a:endParaRPr>
          </a:p>
        </p:txBody>
      </p:sp>
      <p:pic>
        <p:nvPicPr>
          <p:cNvPr id="5" name="Picture 4">
            <a:extLst>
              <a:ext uri="{FF2B5EF4-FFF2-40B4-BE49-F238E27FC236}">
                <a16:creationId xmlns:a16="http://schemas.microsoft.com/office/drawing/2014/main" id="{BF2A087C-2048-B562-29A2-0445E656F115}"/>
              </a:ext>
            </a:extLst>
          </p:cNvPr>
          <p:cNvPicPr>
            <a:picLocks noChangeAspect="1"/>
          </p:cNvPicPr>
          <p:nvPr/>
        </p:nvPicPr>
        <p:blipFill>
          <a:blip r:embed="rId2"/>
          <a:stretch>
            <a:fillRect/>
          </a:stretch>
        </p:blipFill>
        <p:spPr>
          <a:xfrm>
            <a:off x="3826152" y="1351354"/>
            <a:ext cx="8148024" cy="4534215"/>
          </a:xfrm>
          <a:prstGeom prst="rect">
            <a:avLst/>
          </a:prstGeom>
        </p:spPr>
      </p:pic>
      <p:graphicFrame>
        <p:nvGraphicFramePr>
          <p:cNvPr id="6" name="Table 5">
            <a:extLst>
              <a:ext uri="{FF2B5EF4-FFF2-40B4-BE49-F238E27FC236}">
                <a16:creationId xmlns:a16="http://schemas.microsoft.com/office/drawing/2014/main" id="{12A8AF4D-71ED-E670-E547-8F0A2F680D65}"/>
              </a:ext>
            </a:extLst>
          </p:cNvPr>
          <p:cNvGraphicFramePr>
            <a:graphicFrameLocks noGrp="1"/>
          </p:cNvGraphicFramePr>
          <p:nvPr>
            <p:extLst>
              <p:ext uri="{D42A27DB-BD31-4B8C-83A1-F6EECF244321}">
                <p14:modId xmlns:p14="http://schemas.microsoft.com/office/powerpoint/2010/main" val="736205936"/>
              </p:ext>
            </p:extLst>
          </p:nvPr>
        </p:nvGraphicFramePr>
        <p:xfrm>
          <a:off x="151139" y="2338301"/>
          <a:ext cx="3597146" cy="2560320"/>
        </p:xfrm>
        <a:graphic>
          <a:graphicData uri="http://schemas.openxmlformats.org/drawingml/2006/table">
            <a:tbl>
              <a:tblPr firstRow="1" bandRow="1">
                <a:tableStyleId>{5940675A-B579-460E-94D1-54222C63F5DA}</a:tableStyleId>
              </a:tblPr>
              <a:tblGrid>
                <a:gridCol w="1798573">
                  <a:extLst>
                    <a:ext uri="{9D8B030D-6E8A-4147-A177-3AD203B41FA5}">
                      <a16:colId xmlns:a16="http://schemas.microsoft.com/office/drawing/2014/main" val="4149214787"/>
                    </a:ext>
                  </a:extLst>
                </a:gridCol>
                <a:gridCol w="1798573">
                  <a:extLst>
                    <a:ext uri="{9D8B030D-6E8A-4147-A177-3AD203B41FA5}">
                      <a16:colId xmlns:a16="http://schemas.microsoft.com/office/drawing/2014/main" val="1408673383"/>
                    </a:ext>
                  </a:extLst>
                </a:gridCol>
              </a:tblGrid>
              <a:tr h="370840">
                <a:tc>
                  <a:txBody>
                    <a:bodyPr/>
                    <a:lstStyle/>
                    <a:p>
                      <a:pPr algn="ctr"/>
                      <a:r>
                        <a:rPr lang="en-US" dirty="0" err="1"/>
                        <a:t>Họ</a:t>
                      </a:r>
                      <a:r>
                        <a:rPr lang="en-US" dirty="0"/>
                        <a:t> </a:t>
                      </a:r>
                      <a:r>
                        <a:rPr lang="en-US" dirty="0" err="1"/>
                        <a:t>và</a:t>
                      </a:r>
                      <a:r>
                        <a:rPr lang="en-US" dirty="0"/>
                        <a:t> </a:t>
                      </a:r>
                      <a:r>
                        <a:rPr lang="en-US" dirty="0" err="1"/>
                        <a:t>tên</a:t>
                      </a:r>
                      <a:endParaRPr lang="en-US" dirty="0"/>
                    </a:p>
                  </a:txBody>
                  <a:tcPr anchor="ctr"/>
                </a:tc>
                <a:tc>
                  <a:txBody>
                    <a:bodyPr/>
                    <a:lstStyle/>
                    <a:p>
                      <a:pPr algn="ctr"/>
                      <a:r>
                        <a:rPr lang="en-US" dirty="0" err="1"/>
                        <a:t>Nhiệm</a:t>
                      </a:r>
                      <a:r>
                        <a:rPr lang="en-US" dirty="0"/>
                        <a:t> </a:t>
                      </a:r>
                      <a:r>
                        <a:rPr lang="en-US" dirty="0" err="1"/>
                        <a:t>vụ</a:t>
                      </a:r>
                      <a:r>
                        <a:rPr lang="en-US" dirty="0"/>
                        <a:t> </a:t>
                      </a:r>
                    </a:p>
                    <a:p>
                      <a:pPr algn="ctr"/>
                      <a:r>
                        <a:rPr lang="en-US" dirty="0" err="1"/>
                        <a:t>thực</a:t>
                      </a:r>
                      <a:r>
                        <a:rPr lang="en-US" dirty="0"/>
                        <a:t> </a:t>
                      </a:r>
                      <a:r>
                        <a:rPr lang="en-US" dirty="0" err="1"/>
                        <a:t>hiện</a:t>
                      </a:r>
                      <a:endParaRPr lang="en-US" dirty="0"/>
                    </a:p>
                  </a:txBody>
                  <a:tcPr anchor="ctr"/>
                </a:tc>
                <a:extLst>
                  <a:ext uri="{0D108BD9-81ED-4DB2-BD59-A6C34878D82A}">
                    <a16:rowId xmlns:a16="http://schemas.microsoft.com/office/drawing/2014/main" val="4020765618"/>
                  </a:ext>
                </a:extLst>
              </a:tr>
              <a:tr h="370840">
                <a:tc>
                  <a:txBody>
                    <a:bodyPr/>
                    <a:lstStyle/>
                    <a:p>
                      <a:pPr algn="l"/>
                      <a:r>
                        <a:rPr lang="en-US" b="1" dirty="0"/>
                        <a:t>Nguyễn </a:t>
                      </a:r>
                      <a:r>
                        <a:rPr lang="en-US" b="1" dirty="0" err="1"/>
                        <a:t>Đình</a:t>
                      </a:r>
                      <a:r>
                        <a:rPr lang="en-US" b="1" dirty="0"/>
                        <a:t> Minh Hiếu</a:t>
                      </a:r>
                    </a:p>
                  </a:txBody>
                  <a:tcPr anchor="ctr"/>
                </a:tc>
                <a:tc>
                  <a:txBody>
                    <a:bodyPr/>
                    <a:lstStyle/>
                    <a:p>
                      <a:pPr algn="l"/>
                      <a:r>
                        <a:rPr lang="en-US" b="1" dirty="0"/>
                        <a:t>Detector Service</a:t>
                      </a:r>
                    </a:p>
                  </a:txBody>
                  <a:tcPr anchor="ctr"/>
                </a:tc>
                <a:extLst>
                  <a:ext uri="{0D108BD9-81ED-4DB2-BD59-A6C34878D82A}">
                    <a16:rowId xmlns:a16="http://schemas.microsoft.com/office/drawing/2014/main" val="1571214858"/>
                  </a:ext>
                </a:extLst>
              </a:tr>
              <a:tr h="370840">
                <a:tc>
                  <a:txBody>
                    <a:bodyPr/>
                    <a:lstStyle/>
                    <a:p>
                      <a:pPr algn="l"/>
                      <a:r>
                        <a:rPr lang="en-US" b="0" dirty="0"/>
                        <a:t>Bùi Mạnh Huy</a:t>
                      </a:r>
                    </a:p>
                  </a:txBody>
                  <a:tcPr anchor="ctr"/>
                </a:tc>
                <a:tc>
                  <a:txBody>
                    <a:bodyPr/>
                    <a:lstStyle/>
                    <a:p>
                      <a:pPr algn="l"/>
                      <a:r>
                        <a:rPr lang="en-US" b="0" dirty="0"/>
                        <a:t>Communication Service</a:t>
                      </a:r>
                    </a:p>
                  </a:txBody>
                  <a:tcPr anchor="ctr"/>
                </a:tc>
                <a:extLst>
                  <a:ext uri="{0D108BD9-81ED-4DB2-BD59-A6C34878D82A}">
                    <a16:rowId xmlns:a16="http://schemas.microsoft.com/office/drawing/2014/main" val="1985824368"/>
                  </a:ext>
                </a:extLst>
              </a:tr>
              <a:tr h="370840">
                <a:tc>
                  <a:txBody>
                    <a:bodyPr/>
                    <a:lstStyle/>
                    <a:p>
                      <a:pPr algn="l"/>
                      <a:r>
                        <a:rPr lang="en-US" dirty="0"/>
                        <a:t>Phạm Sơn Hải Dương</a:t>
                      </a:r>
                    </a:p>
                  </a:txBody>
                  <a:tcPr anchor="ctr"/>
                </a:tc>
                <a:tc>
                  <a:txBody>
                    <a:bodyPr/>
                    <a:lstStyle/>
                    <a:p>
                      <a:pPr algn="l"/>
                      <a:r>
                        <a:rPr lang="en-US" dirty="0"/>
                        <a:t>Software Service</a:t>
                      </a:r>
                    </a:p>
                  </a:txBody>
                  <a:tcPr anchor="ctr"/>
                </a:tc>
                <a:extLst>
                  <a:ext uri="{0D108BD9-81ED-4DB2-BD59-A6C34878D82A}">
                    <a16:rowId xmlns:a16="http://schemas.microsoft.com/office/drawing/2014/main" val="3535310403"/>
                  </a:ext>
                </a:extLst>
              </a:tr>
            </a:tbl>
          </a:graphicData>
        </a:graphic>
      </p:graphicFrame>
      <p:sp>
        <p:nvSpPr>
          <p:cNvPr id="3" name="TextBox 2">
            <a:extLst>
              <a:ext uri="{FF2B5EF4-FFF2-40B4-BE49-F238E27FC236}">
                <a16:creationId xmlns:a16="http://schemas.microsoft.com/office/drawing/2014/main" id="{1C13F539-A8F5-9168-BF78-EFA4C78ECD13}"/>
              </a:ext>
            </a:extLst>
          </p:cNvPr>
          <p:cNvSpPr txBox="1"/>
          <p:nvPr/>
        </p:nvSpPr>
        <p:spPr>
          <a:xfrm>
            <a:off x="4389692" y="5886816"/>
            <a:ext cx="7236405" cy="338554"/>
          </a:xfrm>
          <a:prstGeom prst="rect">
            <a:avLst/>
          </a:prstGeom>
          <a:noFill/>
        </p:spPr>
        <p:txBody>
          <a:bodyPr wrap="none" rtlCol="0">
            <a:spAutoFit/>
          </a:bodyPr>
          <a:lstStyle/>
          <a:p>
            <a:r>
              <a:rPr lang="en-US" sz="1600" i="1" dirty="0" err="1"/>
              <a:t>Hình</a:t>
            </a:r>
            <a:r>
              <a:rPr lang="en-US" sz="1600" i="1" dirty="0"/>
              <a:t> 1.7. </a:t>
            </a:r>
            <a:r>
              <a:rPr lang="en-US" sz="1600" i="1" dirty="0" err="1"/>
              <a:t>Sơ</a:t>
            </a:r>
            <a:r>
              <a:rPr lang="en-US" sz="1600" i="1" dirty="0"/>
              <a:t> </a:t>
            </a:r>
            <a:r>
              <a:rPr lang="en-US" sz="1600" i="1" dirty="0" err="1"/>
              <a:t>đồ</a:t>
            </a:r>
            <a:r>
              <a:rPr lang="en-US" sz="1600" i="1" dirty="0"/>
              <a:t> “</a:t>
            </a:r>
            <a:r>
              <a:rPr lang="en-US" sz="1600" i="1" dirty="0" err="1"/>
              <a:t>Hệ</a:t>
            </a:r>
            <a:r>
              <a:rPr lang="en-US" sz="1600" i="1" dirty="0"/>
              <a:t> </a:t>
            </a:r>
            <a:r>
              <a:rPr lang="en-US" sz="1600" i="1" dirty="0" err="1"/>
              <a:t>thống</a:t>
            </a:r>
            <a:r>
              <a:rPr lang="en-US" sz="1600" i="1" dirty="0"/>
              <a:t> </a:t>
            </a:r>
            <a:r>
              <a:rPr lang="en-US" sz="1600" i="1" dirty="0" err="1"/>
              <a:t>quan</a:t>
            </a:r>
            <a:r>
              <a:rPr lang="en-US" sz="1600" i="1" dirty="0"/>
              <a:t> </a:t>
            </a:r>
            <a:r>
              <a:rPr lang="en-US" sz="1600" i="1" dirty="0" err="1"/>
              <a:t>trắc</a:t>
            </a:r>
            <a:r>
              <a:rPr lang="en-US" sz="1600" i="1" dirty="0"/>
              <a:t> </a:t>
            </a:r>
            <a:r>
              <a:rPr lang="en-US" sz="1600" i="1" dirty="0" err="1"/>
              <a:t>phóng</a:t>
            </a:r>
            <a:r>
              <a:rPr lang="en-US" sz="1600" i="1" dirty="0"/>
              <a:t> </a:t>
            </a:r>
            <a:r>
              <a:rPr lang="en-US" sz="1600" i="1" dirty="0" err="1"/>
              <a:t>xạ</a:t>
            </a:r>
            <a:r>
              <a:rPr lang="en-US" sz="1600" i="1" dirty="0"/>
              <a:t> </a:t>
            </a:r>
            <a:r>
              <a:rPr lang="en-US" sz="1600" i="1" dirty="0" err="1"/>
              <a:t>trong</a:t>
            </a:r>
            <a:r>
              <a:rPr lang="en-US" sz="1600" i="1" dirty="0"/>
              <a:t> </a:t>
            </a:r>
            <a:r>
              <a:rPr lang="en-US" sz="1600" i="1" dirty="0" err="1"/>
              <a:t>môi</a:t>
            </a:r>
            <a:r>
              <a:rPr lang="en-US" sz="1600" i="1" dirty="0"/>
              <a:t> </a:t>
            </a:r>
            <a:r>
              <a:rPr lang="en-US" sz="1600" i="1" dirty="0" err="1"/>
              <a:t>trường</a:t>
            </a:r>
            <a:r>
              <a:rPr lang="en-US" sz="1600" i="1" dirty="0"/>
              <a:t> </a:t>
            </a:r>
            <a:r>
              <a:rPr lang="en-US" sz="1600" i="1" dirty="0" err="1"/>
              <a:t>theo</a:t>
            </a:r>
            <a:r>
              <a:rPr lang="en-US" sz="1600" i="1" dirty="0"/>
              <a:t> </a:t>
            </a:r>
            <a:r>
              <a:rPr lang="en-US" sz="1600" i="1" dirty="0" err="1"/>
              <a:t>thời</a:t>
            </a:r>
            <a:r>
              <a:rPr lang="en-US" sz="1600" i="1" dirty="0"/>
              <a:t> </a:t>
            </a:r>
            <a:r>
              <a:rPr lang="en-US" sz="1600" i="1" dirty="0" err="1"/>
              <a:t>gian</a:t>
            </a:r>
            <a:r>
              <a:rPr lang="en-US" sz="1600" i="1" dirty="0"/>
              <a:t> </a:t>
            </a:r>
            <a:r>
              <a:rPr lang="en-US" sz="1600" i="1" dirty="0" err="1"/>
              <a:t>thực</a:t>
            </a:r>
            <a:r>
              <a:rPr lang="en-US" sz="1600" i="1" dirty="0"/>
              <a:t>”</a:t>
            </a:r>
          </a:p>
        </p:txBody>
      </p:sp>
      <p:sp>
        <p:nvSpPr>
          <p:cNvPr id="8" name="TextBox 7">
            <a:extLst>
              <a:ext uri="{FF2B5EF4-FFF2-40B4-BE49-F238E27FC236}">
                <a16:creationId xmlns:a16="http://schemas.microsoft.com/office/drawing/2014/main" id="{7B31335D-EAF1-265F-096D-28C93917D605}"/>
              </a:ext>
            </a:extLst>
          </p:cNvPr>
          <p:cNvSpPr txBox="1"/>
          <p:nvPr/>
        </p:nvSpPr>
        <p:spPr>
          <a:xfrm>
            <a:off x="570167" y="1939606"/>
            <a:ext cx="2759089" cy="338554"/>
          </a:xfrm>
          <a:prstGeom prst="rect">
            <a:avLst/>
          </a:prstGeom>
          <a:noFill/>
        </p:spPr>
        <p:txBody>
          <a:bodyPr wrap="none" rtlCol="0">
            <a:spAutoFit/>
          </a:bodyPr>
          <a:lstStyle/>
          <a:p>
            <a:r>
              <a:rPr lang="en-US" sz="1600" i="1" dirty="0" err="1"/>
              <a:t>Bảng</a:t>
            </a:r>
            <a:r>
              <a:rPr lang="en-US" sz="1600" i="1" dirty="0"/>
              <a:t> 1.1. Thành </a:t>
            </a:r>
            <a:r>
              <a:rPr lang="en-US" sz="1600" i="1" dirty="0" err="1"/>
              <a:t>viên</a:t>
            </a:r>
            <a:r>
              <a:rPr lang="en-US" sz="1600" i="1" dirty="0"/>
              <a:t> </a:t>
            </a:r>
            <a:r>
              <a:rPr lang="en-US" sz="1600" i="1" dirty="0" err="1"/>
              <a:t>thực</a:t>
            </a:r>
            <a:r>
              <a:rPr lang="en-US" sz="1600" i="1" dirty="0"/>
              <a:t> </a:t>
            </a:r>
            <a:r>
              <a:rPr lang="en-US" sz="1600" i="1" dirty="0" err="1"/>
              <a:t>hiện</a:t>
            </a:r>
            <a:endParaRPr lang="en-US" sz="1600" i="1" dirty="0"/>
          </a:p>
        </p:txBody>
      </p:sp>
    </p:spTree>
    <p:extLst>
      <p:ext uri="{BB962C8B-B14F-4D97-AF65-F5344CB8AC3E}">
        <p14:creationId xmlns:p14="http://schemas.microsoft.com/office/powerpoint/2010/main" val="156933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2703</TotalTime>
  <Words>3254</Words>
  <Application>Microsoft Office PowerPoint</Application>
  <PresentationFormat>Widescreen</PresentationFormat>
  <Paragraphs>214</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 (Body)</vt:lpstr>
      <vt:lpstr>Arial</vt:lpstr>
      <vt:lpstr>Calibri</vt:lpstr>
      <vt:lpstr>Lato</vt:lpstr>
      <vt:lpstr>Office Theme</vt:lpstr>
      <vt:lpstr>PowerPoint Presentation</vt:lpstr>
      <vt:lpstr>PowerPoint Presentation</vt:lpstr>
      <vt:lpstr>Nội dung đề tài</vt:lpstr>
      <vt:lpstr>PowerPoint Presentation</vt:lpstr>
      <vt:lpstr>I. Đặt vấn đề</vt:lpstr>
      <vt:lpstr>I. Đặt vấn đề</vt:lpstr>
      <vt:lpstr>I. Đặt vấn đề</vt:lpstr>
      <vt:lpstr>I. Đặt vấn đề</vt:lpstr>
      <vt:lpstr>I. Đặt vấn đề</vt:lpstr>
      <vt:lpstr>I. Đặt vấn đề</vt:lpstr>
      <vt:lpstr>PowerPoint Presentation</vt:lpstr>
      <vt:lpstr>II. Phân tích và thiết kế hệ thống</vt:lpstr>
      <vt:lpstr>II. Phân tích và thiết kế hệ thống</vt:lpstr>
      <vt:lpstr>II. Phân tích và thiết kế hệ thống</vt:lpstr>
      <vt:lpstr>II. Phân tích và thiết kế hệ thống</vt:lpstr>
      <vt:lpstr>II. Phân tích và thiết kế hệ thống</vt:lpstr>
      <vt:lpstr>II. Phân tích và thiết kế hệ thống</vt:lpstr>
      <vt:lpstr>II. Phân tích và thiết kế hệ thống</vt:lpstr>
      <vt:lpstr>PowerPoint Presentation</vt:lpstr>
      <vt:lpstr>III. Triển khai hệ thống</vt:lpstr>
      <vt:lpstr>III. Triển khai hệ thống</vt:lpstr>
      <vt:lpstr>PowerPoint Presentation</vt:lpstr>
      <vt:lpstr>IV. Kết quả và hướng phát triển</vt:lpstr>
      <vt:lpstr>IV. Kết quả và hướng phát triển</vt:lpstr>
      <vt:lpstr>IV. Kết quả và hướng phát triển</vt:lpstr>
      <vt:lpstr>IV. Kết quả và hướng phát triển</vt:lpstr>
      <vt:lpstr>IV. Kết quả và hướng phát triển</vt:lpstr>
      <vt:lpstr>IV. Kết quả và hướng phát triển</vt:lpstr>
      <vt:lpstr>IV. Kết quả và hướng phát triển</vt:lpstr>
      <vt:lpstr>IV. Kết quả và hướng phát triển</vt:lpstr>
      <vt:lpstr>IV. Kết quả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Dinh Minh Hieu 20210345</cp:lastModifiedBy>
  <cp:revision>11</cp:revision>
  <dcterms:created xsi:type="dcterms:W3CDTF">2021-05-28T04:32:29Z</dcterms:created>
  <dcterms:modified xsi:type="dcterms:W3CDTF">2025-07-07T10:33:55Z</dcterms:modified>
</cp:coreProperties>
</file>